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1" r:id="rId3"/>
    <p:sldId id="279" r:id="rId4"/>
    <p:sldId id="280" r:id="rId5"/>
    <p:sldId id="282" r:id="rId6"/>
    <p:sldId id="281" r:id="rId7"/>
    <p:sldId id="283" r:id="rId8"/>
    <p:sldId id="284" r:id="rId9"/>
    <p:sldId id="292" r:id="rId10"/>
    <p:sldId id="289" r:id="rId11"/>
    <p:sldId id="285" r:id="rId12"/>
    <p:sldId id="286" r:id="rId13"/>
    <p:sldId id="287" r:id="rId14"/>
    <p:sldId id="288" r:id="rId15"/>
    <p:sldId id="290" r:id="rId16"/>
    <p:sldId id="291" r:id="rId17"/>
    <p:sldId id="260" r:id="rId18"/>
  </p:sldIdLst>
  <p:sldSz cx="12192000" cy="6858000"/>
  <p:notesSz cx="7104063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DE1F3"/>
    <a:srgbClr val="CDE9DA"/>
    <a:srgbClr val="00827F"/>
    <a:srgbClr val="008986"/>
    <a:srgbClr val="006666"/>
    <a:srgbClr val="BCE2CD"/>
    <a:srgbClr val="447D93"/>
    <a:srgbClr val="1D3C5A"/>
    <a:srgbClr val="9CE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128946-0E13-447E-A157-7A308B4B7597}" v="11" dt="2025-06-26T00:37:04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88" autoAdjust="0"/>
  </p:normalViewPr>
  <p:slideViewPr>
    <p:cSldViewPr snapToGrid="0" showGuides="1">
      <p:cViewPr varScale="1">
        <p:scale>
          <a:sx n="88" d="100"/>
          <a:sy n="88" d="100"/>
        </p:scale>
        <p:origin x="1338" y="78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林立聖(shlee)" userId="1c8c6144-fb2d-47e4-9ff9-df3c31f49eb2" providerId="ADAL" clId="{7E128946-0E13-447E-A157-7A308B4B7597}"/>
    <pc:docChg chg="undo custSel addSld delSld modSld">
      <pc:chgData name="林立聖(shlee)" userId="1c8c6144-fb2d-47e4-9ff9-df3c31f49eb2" providerId="ADAL" clId="{7E128946-0E13-447E-A157-7A308B4B7597}" dt="2025-06-26T01:07:28.002" v="795" actId="207"/>
      <pc:docMkLst>
        <pc:docMk/>
      </pc:docMkLst>
      <pc:sldChg chg="modSp mod">
        <pc:chgData name="林立聖(shlee)" userId="1c8c6144-fb2d-47e4-9ff9-df3c31f49eb2" providerId="ADAL" clId="{7E128946-0E13-447E-A157-7A308B4B7597}" dt="2025-06-26T01:07:28.002" v="795" actId="207"/>
        <pc:sldMkLst>
          <pc:docMk/>
          <pc:sldMk cId="3038304131" sldId="257"/>
        </pc:sldMkLst>
        <pc:spChg chg="mod">
          <ac:chgData name="林立聖(shlee)" userId="1c8c6144-fb2d-47e4-9ff9-df3c31f49eb2" providerId="ADAL" clId="{7E128946-0E13-447E-A157-7A308B4B7597}" dt="2025-06-26T01:07:28.002" v="795" actId="207"/>
          <ac:spMkLst>
            <pc:docMk/>
            <pc:sldMk cId="3038304131" sldId="257"/>
            <ac:spMk id="3" creationId="{3438B070-F932-B253-FFE7-190FB8E8C340}"/>
          </ac:spMkLst>
        </pc:spChg>
      </pc:sldChg>
      <pc:sldChg chg="modSp mod">
        <pc:chgData name="林立聖(shlee)" userId="1c8c6144-fb2d-47e4-9ff9-df3c31f49eb2" providerId="ADAL" clId="{7E128946-0E13-447E-A157-7A308B4B7597}" dt="2025-06-25T07:02:03.123" v="669" actId="20577"/>
        <pc:sldMkLst>
          <pc:docMk/>
          <pc:sldMk cId="1194432707" sldId="260"/>
        </pc:sldMkLst>
        <pc:spChg chg="mod">
          <ac:chgData name="林立聖(shlee)" userId="1c8c6144-fb2d-47e4-9ff9-df3c31f49eb2" providerId="ADAL" clId="{7E128946-0E13-447E-A157-7A308B4B7597}" dt="2025-06-25T07:02:03.123" v="669" actId="20577"/>
          <ac:spMkLst>
            <pc:docMk/>
            <pc:sldMk cId="1194432707" sldId="260"/>
            <ac:spMk id="2" creationId="{585FF0DE-68BF-863E-9F94-050672F14DBF}"/>
          </ac:spMkLst>
        </pc:spChg>
      </pc:sldChg>
      <pc:sldChg chg="modSp mod">
        <pc:chgData name="林立聖(shlee)" userId="1c8c6144-fb2d-47e4-9ff9-df3c31f49eb2" providerId="ADAL" clId="{7E128946-0E13-447E-A157-7A308B4B7597}" dt="2025-06-23T07:33:03.737" v="157" actId="20577"/>
        <pc:sldMkLst>
          <pc:docMk/>
          <pc:sldMk cId="20005009" sldId="271"/>
        </pc:sldMkLst>
        <pc:spChg chg="mod">
          <ac:chgData name="林立聖(shlee)" userId="1c8c6144-fb2d-47e4-9ff9-df3c31f49eb2" providerId="ADAL" clId="{7E128946-0E13-447E-A157-7A308B4B7597}" dt="2025-06-23T07:33:03.737" v="157" actId="20577"/>
          <ac:spMkLst>
            <pc:docMk/>
            <pc:sldMk cId="20005009" sldId="271"/>
            <ac:spMk id="4" creationId="{5A94DC43-D030-38AF-723E-F24457EAD0BB}"/>
          </ac:spMkLst>
        </pc:spChg>
      </pc:sldChg>
      <pc:sldChg chg="addSp delSp modSp mod">
        <pc:chgData name="林立聖(shlee)" userId="1c8c6144-fb2d-47e4-9ff9-df3c31f49eb2" providerId="ADAL" clId="{7E128946-0E13-447E-A157-7A308B4B7597}" dt="2025-06-25T06:47:05.425" v="634" actId="14100"/>
        <pc:sldMkLst>
          <pc:docMk/>
          <pc:sldMk cId="2064502898" sldId="280"/>
        </pc:sldMkLst>
        <pc:spChg chg="add mod ord">
          <ac:chgData name="林立聖(shlee)" userId="1c8c6144-fb2d-47e4-9ff9-df3c31f49eb2" providerId="ADAL" clId="{7E128946-0E13-447E-A157-7A308B4B7597}" dt="2025-06-25T06:47:05.425" v="634" actId="14100"/>
          <ac:spMkLst>
            <pc:docMk/>
            <pc:sldMk cId="2064502898" sldId="280"/>
            <ac:spMk id="3" creationId="{3A39F810-A012-8C0E-902B-845B1554B3A4}"/>
          </ac:spMkLst>
        </pc:spChg>
        <pc:spChg chg="mod">
          <ac:chgData name="林立聖(shlee)" userId="1c8c6144-fb2d-47e4-9ff9-df3c31f49eb2" providerId="ADAL" clId="{7E128946-0E13-447E-A157-7A308B4B7597}" dt="2025-06-23T07:30:36.538" v="130" actId="1038"/>
          <ac:spMkLst>
            <pc:docMk/>
            <pc:sldMk cId="2064502898" sldId="280"/>
            <ac:spMk id="4" creationId="{C233E3CB-34E1-D259-837B-35C55508FD69}"/>
          </ac:spMkLst>
        </pc:spChg>
        <pc:spChg chg="mod">
          <ac:chgData name="林立聖(shlee)" userId="1c8c6144-fb2d-47e4-9ff9-df3c31f49eb2" providerId="ADAL" clId="{7E128946-0E13-447E-A157-7A308B4B7597}" dt="2025-06-23T07:30:36.538" v="130" actId="1038"/>
          <ac:spMkLst>
            <pc:docMk/>
            <pc:sldMk cId="2064502898" sldId="280"/>
            <ac:spMk id="17" creationId="{73A4001A-42EE-C296-6D21-6D38EBA407B1}"/>
          </ac:spMkLst>
        </pc:spChg>
        <pc:spChg chg="mod ord">
          <ac:chgData name="林立聖(shlee)" userId="1c8c6144-fb2d-47e4-9ff9-df3c31f49eb2" providerId="ADAL" clId="{7E128946-0E13-447E-A157-7A308B4B7597}" dt="2025-06-23T07:31:18.287" v="136" actId="166"/>
          <ac:spMkLst>
            <pc:docMk/>
            <pc:sldMk cId="2064502898" sldId="280"/>
            <ac:spMk id="18" creationId="{77C5F682-17BB-311E-3760-71F98D2E1294}"/>
          </ac:spMkLst>
        </pc:spChg>
        <pc:spChg chg="mod ord">
          <ac:chgData name="林立聖(shlee)" userId="1c8c6144-fb2d-47e4-9ff9-df3c31f49eb2" providerId="ADAL" clId="{7E128946-0E13-447E-A157-7A308B4B7597}" dt="2025-06-23T08:06:48.806" v="449" actId="166"/>
          <ac:spMkLst>
            <pc:docMk/>
            <pc:sldMk cId="2064502898" sldId="280"/>
            <ac:spMk id="19" creationId="{5125FD43-3F7A-510C-6B37-97320C567FF7}"/>
          </ac:spMkLst>
        </pc:spChg>
        <pc:grpChg chg="add mod">
          <ac:chgData name="林立聖(shlee)" userId="1c8c6144-fb2d-47e4-9ff9-df3c31f49eb2" providerId="ADAL" clId="{7E128946-0E13-447E-A157-7A308B4B7597}" dt="2025-06-23T07:32:00.357" v="137" actId="164"/>
          <ac:grpSpMkLst>
            <pc:docMk/>
            <pc:sldMk cId="2064502898" sldId="280"/>
            <ac:grpSpMk id="8" creationId="{799D84E5-EB5B-02A7-0DC5-D2339EC36498}"/>
          </ac:grpSpMkLst>
        </pc:grpChg>
        <pc:picChg chg="add mod">
          <ac:chgData name="林立聖(shlee)" userId="1c8c6144-fb2d-47e4-9ff9-df3c31f49eb2" providerId="ADAL" clId="{7E128946-0E13-447E-A157-7A308B4B7597}" dt="2025-06-23T07:32:00.357" v="137" actId="164"/>
          <ac:picMkLst>
            <pc:docMk/>
            <pc:sldMk cId="2064502898" sldId="280"/>
            <ac:picMk id="5" creationId="{7F9A29DF-6AB4-9A6A-6779-995BD79FE2DC}"/>
          </ac:picMkLst>
        </pc:picChg>
        <pc:picChg chg="add mod ord">
          <ac:chgData name="林立聖(shlee)" userId="1c8c6144-fb2d-47e4-9ff9-df3c31f49eb2" providerId="ADAL" clId="{7E128946-0E13-447E-A157-7A308B4B7597}" dt="2025-06-23T07:32:00.357" v="137" actId="164"/>
          <ac:picMkLst>
            <pc:docMk/>
            <pc:sldMk cId="2064502898" sldId="280"/>
            <ac:picMk id="7" creationId="{2E3F63EB-7836-BEFE-E9D0-6176B548116A}"/>
          </ac:picMkLst>
        </pc:picChg>
        <pc:picChg chg="mod">
          <ac:chgData name="林立聖(shlee)" userId="1c8c6144-fb2d-47e4-9ff9-df3c31f49eb2" providerId="ADAL" clId="{7E128946-0E13-447E-A157-7A308B4B7597}" dt="2025-06-23T07:32:00.357" v="137" actId="164"/>
          <ac:picMkLst>
            <pc:docMk/>
            <pc:sldMk cId="2064502898" sldId="280"/>
            <ac:picMk id="15" creationId="{ED6A929F-C445-8CD4-51CF-33DD3F1733A1}"/>
          </ac:picMkLst>
        </pc:picChg>
      </pc:sldChg>
      <pc:sldChg chg="modSp mod">
        <pc:chgData name="林立聖(shlee)" userId="1c8c6144-fb2d-47e4-9ff9-df3c31f49eb2" providerId="ADAL" clId="{7E128946-0E13-447E-A157-7A308B4B7597}" dt="2025-06-26T00:37:06.307" v="681" actId="115"/>
        <pc:sldMkLst>
          <pc:docMk/>
          <pc:sldMk cId="4114692304" sldId="282"/>
        </pc:sldMkLst>
        <pc:spChg chg="mod">
          <ac:chgData name="林立聖(shlee)" userId="1c8c6144-fb2d-47e4-9ff9-df3c31f49eb2" providerId="ADAL" clId="{7E128946-0E13-447E-A157-7A308B4B7597}" dt="2025-06-26T00:37:06.307" v="681" actId="115"/>
          <ac:spMkLst>
            <pc:docMk/>
            <pc:sldMk cId="4114692304" sldId="282"/>
            <ac:spMk id="4" creationId="{B5BE5579-02C4-9E5C-6291-F60DFEBB958E}"/>
          </ac:spMkLst>
        </pc:spChg>
      </pc:sldChg>
      <pc:sldChg chg="modSp mod">
        <pc:chgData name="林立聖(shlee)" userId="1c8c6144-fb2d-47e4-9ff9-df3c31f49eb2" providerId="ADAL" clId="{7E128946-0E13-447E-A157-7A308B4B7597}" dt="2025-06-25T06:50:49.197" v="654" actId="113"/>
        <pc:sldMkLst>
          <pc:docMk/>
          <pc:sldMk cId="4204265564" sldId="283"/>
        </pc:sldMkLst>
        <pc:spChg chg="mod">
          <ac:chgData name="林立聖(shlee)" userId="1c8c6144-fb2d-47e4-9ff9-df3c31f49eb2" providerId="ADAL" clId="{7E128946-0E13-447E-A157-7A308B4B7597}" dt="2025-06-23T07:32:51.636" v="147" actId="20577"/>
          <ac:spMkLst>
            <pc:docMk/>
            <pc:sldMk cId="4204265564" sldId="283"/>
            <ac:spMk id="2" creationId="{5C200ED6-49D7-F536-E350-14CDBFA5CA5F}"/>
          </ac:spMkLst>
        </pc:spChg>
        <pc:spChg chg="mod">
          <ac:chgData name="林立聖(shlee)" userId="1c8c6144-fb2d-47e4-9ff9-df3c31f49eb2" providerId="ADAL" clId="{7E128946-0E13-447E-A157-7A308B4B7597}" dt="2025-06-25T06:50:49.197" v="654" actId="113"/>
          <ac:spMkLst>
            <pc:docMk/>
            <pc:sldMk cId="4204265564" sldId="283"/>
            <ac:spMk id="4" creationId="{1A7C5AD2-A781-22F5-857F-113EBFD8F146}"/>
          </ac:spMkLst>
        </pc:spChg>
      </pc:sldChg>
      <pc:sldChg chg="modSp mod">
        <pc:chgData name="林立聖(shlee)" userId="1c8c6144-fb2d-47e4-9ff9-df3c31f49eb2" providerId="ADAL" clId="{7E128946-0E13-447E-A157-7A308B4B7597}" dt="2025-06-25T07:00:33.324" v="666" actId="20577"/>
        <pc:sldMkLst>
          <pc:docMk/>
          <pc:sldMk cId="3545248165" sldId="284"/>
        </pc:sldMkLst>
        <pc:spChg chg="mod">
          <ac:chgData name="林立聖(shlee)" userId="1c8c6144-fb2d-47e4-9ff9-df3c31f49eb2" providerId="ADAL" clId="{7E128946-0E13-447E-A157-7A308B4B7597}" dt="2025-06-25T07:00:33.324" v="666" actId="20577"/>
          <ac:spMkLst>
            <pc:docMk/>
            <pc:sldMk cId="3545248165" sldId="284"/>
            <ac:spMk id="4" creationId="{87ED9C5F-736F-1BAB-22EC-9E2419D6239B}"/>
          </ac:spMkLst>
        </pc:spChg>
      </pc:sldChg>
      <pc:sldChg chg="modSp mod">
        <pc:chgData name="林立聖(shlee)" userId="1c8c6144-fb2d-47e4-9ff9-df3c31f49eb2" providerId="ADAL" clId="{7E128946-0E13-447E-A157-7A308B4B7597}" dt="2025-06-26T01:04:24.587" v="729" actId="20577"/>
        <pc:sldMkLst>
          <pc:docMk/>
          <pc:sldMk cId="655069976" sldId="285"/>
        </pc:sldMkLst>
        <pc:spChg chg="mod">
          <ac:chgData name="林立聖(shlee)" userId="1c8c6144-fb2d-47e4-9ff9-df3c31f49eb2" providerId="ADAL" clId="{7E128946-0E13-447E-A157-7A308B4B7597}" dt="2025-06-26T01:04:24.587" v="729" actId="20577"/>
          <ac:spMkLst>
            <pc:docMk/>
            <pc:sldMk cId="655069976" sldId="285"/>
            <ac:spMk id="4" creationId="{17C4953D-76B8-4710-C179-9AC7D5E9E600}"/>
          </ac:spMkLst>
        </pc:spChg>
      </pc:sldChg>
      <pc:sldChg chg="modSp mod">
        <pc:chgData name="林立聖(shlee)" userId="1c8c6144-fb2d-47e4-9ff9-df3c31f49eb2" providerId="ADAL" clId="{7E128946-0E13-447E-A157-7A308B4B7597}" dt="2025-06-26T00:36:35.051" v="678" actId="20577"/>
        <pc:sldMkLst>
          <pc:docMk/>
          <pc:sldMk cId="757850651" sldId="287"/>
        </pc:sldMkLst>
        <pc:spChg chg="mod">
          <ac:chgData name="林立聖(shlee)" userId="1c8c6144-fb2d-47e4-9ff9-df3c31f49eb2" providerId="ADAL" clId="{7E128946-0E13-447E-A157-7A308B4B7597}" dt="2025-06-26T00:36:35.051" v="678" actId="20577"/>
          <ac:spMkLst>
            <pc:docMk/>
            <pc:sldMk cId="757850651" sldId="287"/>
            <ac:spMk id="4" creationId="{D1FA9074-F973-E6CC-D418-EDB3C28E17B8}"/>
          </ac:spMkLst>
        </pc:spChg>
      </pc:sldChg>
      <pc:sldChg chg="modSp mod">
        <pc:chgData name="林立聖(shlee)" userId="1c8c6144-fb2d-47e4-9ff9-df3c31f49eb2" providerId="ADAL" clId="{7E128946-0E13-447E-A157-7A308B4B7597}" dt="2025-06-23T08:00:55.442" v="333" actId="207"/>
        <pc:sldMkLst>
          <pc:docMk/>
          <pc:sldMk cId="20991682" sldId="288"/>
        </pc:sldMkLst>
        <pc:spChg chg="mod">
          <ac:chgData name="林立聖(shlee)" userId="1c8c6144-fb2d-47e4-9ff9-df3c31f49eb2" providerId="ADAL" clId="{7E128946-0E13-447E-A157-7A308B4B7597}" dt="2025-06-23T08:00:55.442" v="333" actId="207"/>
          <ac:spMkLst>
            <pc:docMk/>
            <pc:sldMk cId="20991682" sldId="288"/>
            <ac:spMk id="4" creationId="{6A5AEEE6-4E3E-BDF4-5112-1CDD1FF5CE4E}"/>
          </ac:spMkLst>
        </pc:spChg>
      </pc:sldChg>
      <pc:sldChg chg="modSp mod">
        <pc:chgData name="林立聖(shlee)" userId="1c8c6144-fb2d-47e4-9ff9-df3c31f49eb2" providerId="ADAL" clId="{7E128946-0E13-447E-A157-7A308B4B7597}" dt="2025-06-25T07:01:45.415" v="667" actId="207"/>
        <pc:sldMkLst>
          <pc:docMk/>
          <pc:sldMk cId="4081615346" sldId="290"/>
        </pc:sldMkLst>
        <pc:graphicFrameChg chg="modGraphic">
          <ac:chgData name="林立聖(shlee)" userId="1c8c6144-fb2d-47e4-9ff9-df3c31f49eb2" providerId="ADAL" clId="{7E128946-0E13-447E-A157-7A308B4B7597}" dt="2025-06-25T07:01:45.415" v="667" actId="207"/>
          <ac:graphicFrameMkLst>
            <pc:docMk/>
            <pc:sldMk cId="4081615346" sldId="290"/>
            <ac:graphicFrameMk id="3" creationId="{929C7842-A063-DC16-28C2-925380B560D7}"/>
          </ac:graphicFrameMkLst>
        </pc:graphicFrameChg>
      </pc:sldChg>
      <pc:sldChg chg="modSp mod">
        <pc:chgData name="林立聖(shlee)" userId="1c8c6144-fb2d-47e4-9ff9-df3c31f49eb2" providerId="ADAL" clId="{7E128946-0E13-447E-A157-7A308B4B7597}" dt="2025-06-25T06:59:37.527" v="660" actId="113"/>
        <pc:sldMkLst>
          <pc:docMk/>
          <pc:sldMk cId="3943569571" sldId="292"/>
        </pc:sldMkLst>
        <pc:spChg chg="mod">
          <ac:chgData name="林立聖(shlee)" userId="1c8c6144-fb2d-47e4-9ff9-df3c31f49eb2" providerId="ADAL" clId="{7E128946-0E13-447E-A157-7A308B4B7597}" dt="2025-06-25T06:59:37.527" v="660" actId="113"/>
          <ac:spMkLst>
            <pc:docMk/>
            <pc:sldMk cId="3943569571" sldId="292"/>
            <ac:spMk id="8" creationId="{96C93FC9-E719-4C71-A7CE-031CF723DC86}"/>
          </ac:spMkLst>
        </pc:spChg>
      </pc:sldChg>
      <pc:sldChg chg="add del">
        <pc:chgData name="林立聖(shlee)" userId="1c8c6144-fb2d-47e4-9ff9-df3c31f49eb2" providerId="ADAL" clId="{7E128946-0E13-447E-A157-7A308B4B7597}" dt="2025-06-25T06:34:14.488" v="521" actId="2696"/>
        <pc:sldMkLst>
          <pc:docMk/>
          <pc:sldMk cId="359580913" sldId="29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EA5582EA-7412-D829-F2C0-24117D4694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1CF48E3-87D4-9E1C-1B1C-00309633E8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5" y="1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9C9CE8D1-8F34-4B12-AF12-47CDABF902C9}" type="datetimeFigureOut">
              <a:rPr lang="zh-TW" altLang="en-US" smtClean="0"/>
              <a:t>2025/6/26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CC61793-A485-60DC-78F1-014086D22E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CF2B964-3946-9ADE-1A8D-F177EECDAF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5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CEECF7E7-5D77-464A-BEE4-B9C755A9B7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54146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224" userDrawn="1">
          <p15:clr>
            <a:srgbClr val="F26B43"/>
          </p15:clr>
        </p15:guide>
        <p15:guide id="2" pos="223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995" y="1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C9D8EBC4-17FD-4BAB-BDF9-C12C0DE0E6AB}" type="datetimeFigureOut">
              <a:rPr lang="zh-TW" altLang="en-US" smtClean="0"/>
              <a:t>2025/6/26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995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48F31972-E9ED-4612-9557-CEE21817E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12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31972-E9ED-4612-9557-CEE21817EBA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5771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31972-E9ED-4612-9557-CEE21817EBA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982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4.svg"/><Relationship Id="rId5" Type="http://schemas.openxmlformats.org/officeDocument/2006/relationships/image" Target="../media/image8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 descr="一張含有 文字, 螢幕擷取畫面 的圖片&#10;&#10;自動產生的描述">
            <a:extLst>
              <a:ext uri="{FF2B5EF4-FFF2-40B4-BE49-F238E27FC236}">
                <a16:creationId xmlns:a16="http://schemas.microsoft.com/office/drawing/2014/main" id="{64022341-7D40-C03B-C9BC-A6325D285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"/>
            <a:ext cx="12192000" cy="685764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BB6E34D-B381-24C0-5078-B81B99320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456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242005C-C946-F36D-3E05-DFBE2C748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4243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2EBB5D-99F2-607F-24CE-09EF945FE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fld id="{8A19671C-FD81-4C32-992D-BF5303F54F19}" type="datetime1">
              <a:rPr lang="zh-TW" altLang="en-US" smtClean="0"/>
              <a:t>2025/6/26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EF5376-5BD4-3544-F6B6-5DD91E53E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E97B25B-F745-C8F2-F459-A2061EBDF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fld id="{838B6690-D9D7-4E90-A12F-4990B3CAD23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1E736A8-5FF4-43AB-BB00-133D5846729C}"/>
              </a:ext>
            </a:extLst>
          </p:cNvPr>
          <p:cNvSpPr/>
          <p:nvPr userDrawn="1"/>
        </p:nvSpPr>
        <p:spPr>
          <a:xfrm>
            <a:off x="0" y="0"/>
            <a:ext cx="12192000" cy="6857641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4233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圖畫, 寫生, 藝術 的圖片&#10;&#10;自動產生的描述">
            <a:extLst>
              <a:ext uri="{FF2B5EF4-FFF2-40B4-BE49-F238E27FC236}">
                <a16:creationId xmlns:a16="http://schemas.microsoft.com/office/drawing/2014/main" id="{AB8240FA-577D-71F8-E3D0-188ACA775E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" y="0"/>
            <a:ext cx="12189233" cy="6858000"/>
          </a:xfrm>
          <a:prstGeom prst="rect">
            <a:avLst/>
          </a:prstGeom>
        </p:spPr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467490E-99FD-9667-3AF4-42FF33CAE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254500"/>
            <a:ext cx="3932237" cy="422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D3C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309013DF-4B4C-CAD2-8091-5847A0DD7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53000"/>
            <a:ext cx="3932237" cy="915988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1D3C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3A15E604-4E7E-FB9E-DBB6-5ADA15EDC9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83188" y="996950"/>
            <a:ext cx="6172200" cy="4864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D3C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rgbClr val="1D3C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solidFill>
                  <a:srgbClr val="1D3C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solidFill>
                  <a:srgbClr val="1D3C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solidFill>
                  <a:srgbClr val="1D3C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4" name="頁尾版面配置區 4">
            <a:extLst>
              <a:ext uri="{FF2B5EF4-FFF2-40B4-BE49-F238E27FC236}">
                <a16:creationId xmlns:a16="http://schemas.microsoft.com/office/drawing/2014/main" id="{8AAE0E71-A977-EEE4-E08F-75265E903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1D3C5A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15" name="投影片編號版面配置區 5">
            <a:extLst>
              <a:ext uri="{FF2B5EF4-FFF2-40B4-BE49-F238E27FC236}">
                <a16:creationId xmlns:a16="http://schemas.microsoft.com/office/drawing/2014/main" id="{3018F3EF-16DC-4945-F873-9416914AF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1D3C5A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fld id="{838B6690-D9D7-4E90-A12F-4990B3CAD23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8" name="圖形 7">
            <a:extLst>
              <a:ext uri="{FF2B5EF4-FFF2-40B4-BE49-F238E27FC236}">
                <a16:creationId xmlns:a16="http://schemas.microsoft.com/office/drawing/2014/main" id="{110CF24E-CDD7-44D0-96FB-41447D188A04}"/>
              </a:ext>
            </a:extLst>
          </p:cNvPr>
          <p:cNvPicPr/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1628" y="3857625"/>
            <a:ext cx="3381374" cy="28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3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6462653E-EE79-2370-6EBD-294409B7D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1D3C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02BC0A38-4232-1135-F5F5-C171CADD5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340"/>
            <a:ext cx="10515600" cy="45996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D3C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rgbClr val="1D3C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solidFill>
                  <a:srgbClr val="1D3C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solidFill>
                  <a:srgbClr val="1D3C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solidFill>
                  <a:srgbClr val="1D3C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" name="頁尾版面配置區 4">
            <a:extLst>
              <a:ext uri="{FF2B5EF4-FFF2-40B4-BE49-F238E27FC236}">
                <a16:creationId xmlns:a16="http://schemas.microsoft.com/office/drawing/2014/main" id="{7056691B-ED39-C9BA-4733-C9B5F4658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29555" y="6356350"/>
            <a:ext cx="635878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1D3C5A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11" name="投影片編號版面配置區 5">
            <a:extLst>
              <a:ext uri="{FF2B5EF4-FFF2-40B4-BE49-F238E27FC236}">
                <a16:creationId xmlns:a16="http://schemas.microsoft.com/office/drawing/2014/main" id="{65579C17-D59E-F118-FE71-7106F57E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5538" y="6356350"/>
            <a:ext cx="255189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1D3C5A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fld id="{838B6690-D9D7-4E90-A12F-4990B3CAD23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12" name="圖形 11">
            <a:extLst>
              <a:ext uri="{FF2B5EF4-FFF2-40B4-BE49-F238E27FC236}">
                <a16:creationId xmlns:a16="http://schemas.microsoft.com/office/drawing/2014/main" id="{A1A75577-2EF5-C5B7-EADE-EC9D3C941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721475"/>
            <a:ext cx="12192000" cy="136525"/>
          </a:xfrm>
          <a:prstGeom prst="rect">
            <a:avLst/>
          </a:prstGeom>
        </p:spPr>
      </p:pic>
      <p:pic>
        <p:nvPicPr>
          <p:cNvPr id="13" name="圖形 12">
            <a:extLst>
              <a:ext uri="{FF2B5EF4-FFF2-40B4-BE49-F238E27FC236}">
                <a16:creationId xmlns:a16="http://schemas.microsoft.com/office/drawing/2014/main" id="{21190292-71CB-0E51-D02A-42C264E1B1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4563" y="6257540"/>
            <a:ext cx="1525914" cy="383357"/>
          </a:xfrm>
          <a:prstGeom prst="rect">
            <a:avLst/>
          </a:prstGeom>
        </p:spPr>
      </p:pic>
      <p:pic>
        <p:nvPicPr>
          <p:cNvPr id="14" name="圖形 13">
            <a:extLst>
              <a:ext uri="{FF2B5EF4-FFF2-40B4-BE49-F238E27FC236}">
                <a16:creationId xmlns:a16="http://schemas.microsoft.com/office/drawing/2014/main" id="{81244032-54BF-6B28-FBC5-8B7FA88697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12192000" cy="136525"/>
          </a:xfrm>
          <a:prstGeom prst="rect">
            <a:avLst/>
          </a:prstGeom>
        </p:spPr>
      </p:pic>
      <p:pic>
        <p:nvPicPr>
          <p:cNvPr id="15" name="圖形 14">
            <a:extLst>
              <a:ext uri="{FF2B5EF4-FFF2-40B4-BE49-F238E27FC236}">
                <a16:creationId xmlns:a16="http://schemas.microsoft.com/office/drawing/2014/main" id="{24C1C9C4-49C4-3387-6EF0-2DD42ADF77B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1857300" y="591518"/>
            <a:ext cx="91119" cy="1249630"/>
          </a:xfrm>
          <a:prstGeom prst="rect">
            <a:avLst/>
          </a:prstGeom>
        </p:spPr>
      </p:pic>
      <p:pic>
        <p:nvPicPr>
          <p:cNvPr id="19" name="圖形 18">
            <a:extLst>
              <a:ext uri="{FF2B5EF4-FFF2-40B4-BE49-F238E27FC236}">
                <a16:creationId xmlns:a16="http://schemas.microsoft.com/office/drawing/2014/main" id="{9258A4D1-6692-CF0B-BD07-54D13415D52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3141116" y="591519"/>
            <a:ext cx="91119" cy="1249630"/>
          </a:xfrm>
          <a:prstGeom prst="rect">
            <a:avLst/>
          </a:prstGeom>
        </p:spPr>
      </p:pic>
      <p:pic>
        <p:nvPicPr>
          <p:cNvPr id="20" name="圖形 19">
            <a:extLst>
              <a:ext uri="{FF2B5EF4-FFF2-40B4-BE49-F238E27FC236}">
                <a16:creationId xmlns:a16="http://schemas.microsoft.com/office/drawing/2014/main" id="{843B1186-6736-DC4A-D6D7-D2B6F005CF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4424932" y="591519"/>
            <a:ext cx="91119" cy="1249630"/>
          </a:xfrm>
          <a:prstGeom prst="rect">
            <a:avLst/>
          </a:prstGeom>
        </p:spPr>
      </p:pic>
      <p:pic>
        <p:nvPicPr>
          <p:cNvPr id="21" name="圖形 20">
            <a:extLst>
              <a:ext uri="{FF2B5EF4-FFF2-40B4-BE49-F238E27FC236}">
                <a16:creationId xmlns:a16="http://schemas.microsoft.com/office/drawing/2014/main" id="{C9B44F46-A905-E2B1-A526-51DA7441140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5708748" y="591520"/>
            <a:ext cx="91119" cy="1249630"/>
          </a:xfrm>
          <a:prstGeom prst="rect">
            <a:avLst/>
          </a:prstGeom>
        </p:spPr>
      </p:pic>
      <p:pic>
        <p:nvPicPr>
          <p:cNvPr id="22" name="圖形 21">
            <a:extLst>
              <a:ext uri="{FF2B5EF4-FFF2-40B4-BE49-F238E27FC236}">
                <a16:creationId xmlns:a16="http://schemas.microsoft.com/office/drawing/2014/main" id="{6B30C39F-422F-1A72-9B92-FF057CE944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11522336" y="83097"/>
            <a:ext cx="91119" cy="1249630"/>
          </a:xfrm>
          <a:prstGeom prst="rect">
            <a:avLst/>
          </a:prstGeom>
        </p:spPr>
      </p:pic>
      <p:pic>
        <p:nvPicPr>
          <p:cNvPr id="24" name="圖形 23">
            <a:extLst>
              <a:ext uri="{FF2B5EF4-FFF2-40B4-BE49-F238E27FC236}">
                <a16:creationId xmlns:a16="http://schemas.microsoft.com/office/drawing/2014/main" id="{4F6FCA54-A94C-0F52-4244-C97FFD38A4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576575" y="591518"/>
            <a:ext cx="91119" cy="1249630"/>
          </a:xfrm>
          <a:prstGeom prst="rect">
            <a:avLst/>
          </a:prstGeom>
        </p:spPr>
      </p:pic>
      <p:pic>
        <p:nvPicPr>
          <p:cNvPr id="17" name="圖形 16">
            <a:extLst>
              <a:ext uri="{FF2B5EF4-FFF2-40B4-BE49-F238E27FC236}">
                <a16:creationId xmlns:a16="http://schemas.microsoft.com/office/drawing/2014/main" id="{72FB2661-088D-4CB3-93DE-4F2E5C387744}"/>
              </a:ext>
            </a:extLst>
          </p:cNvPr>
          <p:cNvPicPr/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91628" y="3857625"/>
            <a:ext cx="3381374" cy="28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3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 descr="一張含有 螢幕擷取畫面, 文字, 設計 的圖片&#10;&#10;自動產生的描述">
            <a:extLst>
              <a:ext uri="{FF2B5EF4-FFF2-40B4-BE49-F238E27FC236}">
                <a16:creationId xmlns:a16="http://schemas.microsoft.com/office/drawing/2014/main" id="{1524F9B4-E894-82AC-98A5-85B5EBCFDE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" y="0"/>
            <a:ext cx="12189233" cy="6858000"/>
          </a:xfrm>
          <a:prstGeom prst="rect">
            <a:avLst/>
          </a:prstGeom>
        </p:spPr>
      </p:pic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7CE06C1-3F8B-37C5-D1C9-A4B96A3E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fld id="{CE0FCAA4-70C2-49ED-AECF-2A179C0E91A9}" type="datetime1">
              <a:rPr lang="zh-TW" altLang="en-US" smtClean="0"/>
              <a:t>2025/6/26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5B05D50-855B-B7BE-9444-FDF95192C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1F48E6CE-BF66-FAC5-FF2B-46DF54F3E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4568"/>
            <a:ext cx="9144000" cy="1841680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solidFill>
                  <a:srgbClr val="1D3C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CA03C267-07DE-34F0-AA0D-209ABC9EF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0684"/>
            <a:ext cx="9144000" cy="1161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47D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A67DDF4-77AB-C5C3-4ED5-65C295AC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fld id="{838B6690-D9D7-4E90-A12F-4990B3CAD23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9" name="圖形 8">
            <a:extLst>
              <a:ext uri="{FF2B5EF4-FFF2-40B4-BE49-F238E27FC236}">
                <a16:creationId xmlns:a16="http://schemas.microsoft.com/office/drawing/2014/main" id="{FD359E5E-26A3-4A31-8CF8-F42526DDB1F2}"/>
              </a:ext>
            </a:extLst>
          </p:cNvPr>
          <p:cNvPicPr/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1628" y="3857625"/>
            <a:ext cx="3381374" cy="28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69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2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e.thu.edu.tw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841820-133F-5610-2C50-0DFC4415F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5234"/>
            <a:ext cx="9144000" cy="1577624"/>
          </a:xfrm>
        </p:spPr>
        <p:txBody>
          <a:bodyPr/>
          <a:lstStyle/>
          <a:p>
            <a:pPr algn="l">
              <a:lnSpc>
                <a:spcPts val="7000"/>
              </a:lnSpc>
            </a:pPr>
            <a:r>
              <a:rPr lang="en-US" altLang="zh-TW" sz="5000" b="1">
                <a:solidFill>
                  <a:schemeClr val="bg1">
                    <a:lumMod val="95000"/>
                  </a:schemeClr>
                </a:solidFill>
              </a:rPr>
              <a:t>115-116USR</a:t>
            </a:r>
            <a:r>
              <a:rPr lang="zh-TW" altLang="en-US" sz="5000" b="1" dirty="0">
                <a:solidFill>
                  <a:schemeClr val="bg1">
                    <a:lumMod val="95000"/>
                  </a:schemeClr>
                </a:solidFill>
              </a:rPr>
              <a:t>種子型計畫</a:t>
            </a:r>
            <a:br>
              <a:rPr lang="en-US" altLang="zh-TW" sz="50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zh-TW" altLang="en-US" sz="5000" b="1" dirty="0">
                <a:solidFill>
                  <a:schemeClr val="bg1">
                    <a:lumMod val="95000"/>
                  </a:schemeClr>
                </a:solidFill>
              </a:rPr>
              <a:t>校內徵件說明會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438B070-F932-B253-FFE7-190FB8E8C3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dirty="0"/>
          </a:p>
          <a:p>
            <a:pPr algn="l"/>
            <a:r>
              <a:rPr lang="zh-TW" alt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主辦單位：</a:t>
            </a:r>
            <a:r>
              <a:rPr lang="zh-TW" altLang="en-US" dirty="0"/>
              <a:t>大學社會責任計畫推動辦公室</a:t>
            </a:r>
            <a:endParaRPr lang="en-US" altLang="zh-TW" dirty="0"/>
          </a:p>
          <a:p>
            <a:pPr algn="l"/>
            <a:r>
              <a:rPr lang="zh-TW" alt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會議日期：</a:t>
            </a:r>
            <a:r>
              <a:rPr lang="en-US" altLang="zh-TW" dirty="0"/>
              <a:t>114</a:t>
            </a:r>
            <a:r>
              <a:rPr lang="zh-TW" altLang="en-US" dirty="0"/>
              <a:t>年</a:t>
            </a:r>
            <a:r>
              <a:rPr lang="en-US" altLang="zh-TW" dirty="0"/>
              <a:t>6</a:t>
            </a:r>
            <a:r>
              <a:rPr lang="zh-TW" altLang="en-US" dirty="0"/>
              <a:t>月</a:t>
            </a:r>
            <a:r>
              <a:rPr lang="en-US" altLang="zh-TW" dirty="0"/>
              <a:t>26</a:t>
            </a:r>
            <a:r>
              <a:rPr lang="zh-TW" altLang="en-US" dirty="0"/>
              <a:t>日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3A2C6E-53A3-77B8-F940-8171BE33F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38B6690-D9D7-4E90-A12F-4990B3CAD237}" type="slidenum">
              <a:rPr lang="zh-TW" altLang="en-US" smtClean="0"/>
              <a:pPr algn="r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8304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AE8B5-64D4-C9F8-1389-22E4B0385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FF1D02-D8F0-993C-3F1E-5EF720801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724"/>
            <a:ext cx="10515600" cy="805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 </a:t>
            </a:r>
            <a:r>
              <a:rPr lang="zh-TW" altLang="en-US" sz="2800" b="1" dirty="0"/>
              <a:t>提案要求與計畫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</a:rPr>
              <a:t>申請 </a:t>
            </a:r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.2 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提案內容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348C6C1-6B01-F35B-CE18-B7C2EA9CB51E}"/>
              </a:ext>
            </a:extLst>
          </p:cNvPr>
          <p:cNvSpPr txBox="1"/>
          <p:nvPr/>
        </p:nvSpPr>
        <p:spPr>
          <a:xfrm>
            <a:off x="838201" y="1685690"/>
            <a:ext cx="5257800" cy="423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800"/>
              </a:spcAft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基本資料表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Aft>
                <a:spcPts val="800"/>
              </a:spcAft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相關實踐議題分析與影響評估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Aft>
                <a:spcPts val="800"/>
              </a:spcAft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執行架構及推動組織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Aft>
                <a:spcPts val="800"/>
              </a:spcAft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推動目標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Aft>
                <a:spcPts val="800"/>
              </a:spcAft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執行策略與作法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Aft>
                <a:spcPts val="800"/>
              </a:spcAft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執行期程與進度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Aft>
                <a:spcPts val="800"/>
              </a:spcAft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預期效益與績效指標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Aft>
                <a:spcPts val="800"/>
              </a:spcAft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經費需求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Aft>
                <a:spcPts val="800"/>
              </a:spcAft>
              <a:buAutoNum type="arabicPeriod"/>
            </a:pPr>
            <a:r>
              <a:rPr lang="zh-TW" altLang="zh-TW" sz="2400" kern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附錄</a:t>
            </a:r>
            <a:r>
              <a:rPr lang="zh-TW" altLang="en-US" sz="24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其他補充資料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A5E22FE-15D3-7122-B77A-1F0C00D9B067}"/>
              </a:ext>
            </a:extLst>
          </p:cNvPr>
          <p:cNvSpPr txBox="1"/>
          <p:nvPr/>
        </p:nvSpPr>
        <p:spPr>
          <a:xfrm>
            <a:off x="6096000" y="2302589"/>
            <a:ext cx="5632374" cy="279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marR="52070" lvl="0" indent="-342900" algn="just" eaLnBrk="0" hangingPunct="0">
              <a:lnSpc>
                <a:spcPct val="120000"/>
              </a:lnSpc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zh-TW" altLang="zh-TW" sz="20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請以</a:t>
            </a:r>
            <a:r>
              <a:rPr lang="en-US" altLang="zh-TW" sz="20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A4</a:t>
            </a:r>
            <a:r>
              <a:rPr lang="zh-TW" altLang="zh-TW" sz="20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紙張、直式橫書、字體為標楷體</a:t>
            </a:r>
            <a:r>
              <a:rPr lang="en-US" altLang="zh-TW" sz="20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14</a:t>
            </a:r>
            <a:r>
              <a:rPr lang="zh-TW" altLang="zh-TW" sz="20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號字（表格內文可為</a:t>
            </a:r>
            <a:r>
              <a:rPr lang="en-US" altLang="zh-TW" sz="20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12</a:t>
            </a:r>
            <a:r>
              <a:rPr lang="zh-TW" altLang="zh-TW" sz="20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號字）、上下左右邊界各為</a:t>
            </a:r>
            <a:r>
              <a:rPr lang="en-US" altLang="zh-TW" sz="20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2</a:t>
            </a:r>
            <a:r>
              <a:rPr lang="zh-TW" altLang="zh-TW" sz="20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公分、內文行距固定行高</a:t>
            </a:r>
            <a:r>
              <a:rPr lang="en-US" altLang="zh-TW" sz="20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20-22pt</a:t>
            </a:r>
            <a:r>
              <a:rPr lang="zh-TW" altLang="zh-TW" sz="20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為原則，採雙面列印。</a:t>
            </a:r>
            <a:endParaRPr lang="zh-TW" altLang="zh-TW" sz="20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  <a:p>
            <a:pPr marL="342900" marR="52070" lvl="0" indent="-342900" algn="just" eaLnBrk="0" hangingPunct="0">
              <a:lnSpc>
                <a:spcPct val="120000"/>
              </a:lnSpc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zh-TW" altLang="zh-TW" sz="20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計畫申請書頁數</a:t>
            </a:r>
            <a:r>
              <a:rPr lang="zh-TW" altLang="zh-TW" sz="2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限</a:t>
            </a:r>
            <a:r>
              <a:rPr lang="en-US" altLang="zh-TW" sz="2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15</a:t>
            </a:r>
            <a:r>
              <a:rPr lang="zh-TW" altLang="zh-TW" sz="2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頁</a:t>
            </a:r>
            <a:r>
              <a:rPr lang="zh-TW" altLang="zh-TW" sz="20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（不含封面、經費表及附錄）。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marR="52070" lvl="0" indent="-342900" algn="just" eaLnBrk="0" hangingPunct="0">
              <a:lnSpc>
                <a:spcPct val="120000"/>
              </a:lnSpc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zh-TW" altLang="zh-TW" sz="2000" kern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附錄為計畫補充資料，至多不超過</a:t>
            </a:r>
            <a:r>
              <a:rPr lang="en-US" altLang="zh-TW" sz="2000" u="sng" kern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2000" u="sng" kern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頁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844A531-A9F9-4B78-9058-1EC875B3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6690-D9D7-4E90-A12F-4990B3CAD237}" type="slidenum">
              <a:rPr lang="zh-TW" altLang="en-US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2637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8ECC7-5A0C-73CD-9B0C-E99D620E4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89F260-7BF1-38DF-1DC2-4459D9DB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724"/>
            <a:ext cx="10515600" cy="805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03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提案要求與計畫申請 </a:t>
            </a:r>
            <a:r>
              <a:rPr lang="en-US" altLang="zh-TW" sz="2000" b="1" dirty="0"/>
              <a:t>3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.3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申請時程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7C4953D-76B8-4710-C179-9AC7D5E9E600}"/>
              </a:ext>
            </a:extLst>
          </p:cNvPr>
          <p:cNvSpPr txBox="1"/>
          <p:nvPr/>
        </p:nvSpPr>
        <p:spPr>
          <a:xfrm>
            <a:off x="838199" y="1669688"/>
            <a:ext cx="10432055" cy="3741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ts val="1200"/>
              <a:buFont typeface="Wingdings" panose="05000000000000000000" pitchFamily="2" charset="2"/>
              <a:buChar char="l"/>
              <a:tabLst/>
              <a:defRPr/>
            </a:pPr>
            <a:r>
              <a:rPr lang="zh-TW" altLang="zh-TW" sz="2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至公告日起至</a:t>
            </a:r>
            <a:r>
              <a:rPr lang="en-US" altLang="zh-TW" sz="2800" b="1" u="sng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zh-TW" sz="2800" b="1" u="sng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2800" b="1" u="sng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2800" b="1" u="sng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2800" b="1" u="sng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zh-TW" sz="2800" b="1" u="sng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日（星期</a:t>
            </a:r>
            <a:r>
              <a:rPr lang="zh-TW" altLang="en-US" sz="2800" b="1" u="sng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五</a:t>
            </a:r>
            <a:r>
              <a:rPr lang="zh-TW" altLang="zh-TW" sz="2800" b="1" u="sng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）下午</a:t>
            </a:r>
            <a:r>
              <a:rPr lang="en-US" altLang="zh-TW" sz="2800" b="1" u="sng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2800" b="1" u="sng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點止</a:t>
            </a:r>
            <a:r>
              <a:rPr lang="zh-TW" altLang="zh-TW" sz="2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，將計畫申請書及預算表之電子檔寄送至本校</a:t>
            </a:r>
            <a:r>
              <a:rPr lang="en-US" altLang="zh-TW" sz="2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USR</a:t>
            </a:r>
            <a:r>
              <a:rPr lang="zh-TW" altLang="en-US" sz="2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辦公室</a:t>
            </a:r>
            <a:r>
              <a:rPr lang="zh-TW" altLang="zh-TW" sz="2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信箱</a:t>
            </a:r>
            <a:r>
              <a:rPr lang="en-US" altLang="zh-TW" sz="2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thuusr@thu.edu.tw</a:t>
            </a:r>
            <a:r>
              <a:rPr lang="en-US" altLang="zh-TW" sz="2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，信件標題：「</a:t>
            </a:r>
            <a:r>
              <a:rPr lang="en-US" altLang="zh-TW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115-116</a:t>
            </a:r>
            <a:r>
              <a:rPr lang="zh-TW" altLang="zh-TW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年種子計畫：計畫名稱</a:t>
            </a:r>
            <a:r>
              <a:rPr lang="zh-TW" altLang="zh-TW" sz="2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」；並應備紙本計畫書</a:t>
            </a:r>
            <a:r>
              <a:rPr lang="en-US" altLang="zh-TW" sz="2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2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式</a:t>
            </a:r>
            <a:r>
              <a:rPr lang="en-US" altLang="zh-TW" sz="2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2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份，經計畫主持人簽名或核章後，送至勞作教育暨社會實踐處辦公室。</a:t>
            </a:r>
            <a:endParaRPr lang="en-US" altLang="zh-TW" sz="28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ts val="1200"/>
              <a:buFont typeface="Wingdings" panose="05000000000000000000" pitchFamily="2" charset="2"/>
              <a:buChar char="l"/>
              <a:tabLst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徵件有關文件已放在本校</a:t>
            </a:r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社會實踐資訊整合平台</a:t>
            </a:r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消息公告</a:t>
            </a:r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供下載。</a:t>
            </a:r>
            <a:endParaRPr kumimoji="0" lang="zh-TW" altLang="en-US" sz="4000" b="1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B871E1C-7395-0A7A-6E79-694E1190A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6690-D9D7-4E90-A12F-4990B3CAD237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5069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811DC-D775-87D2-A6DD-0CF2EF906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64208F-5A81-8DAE-4806-3AED18263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724"/>
            <a:ext cx="10515600" cy="805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04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審查與評核作業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4.1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審查作業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D6078BC-F4F2-230A-DA94-0604121777C9}"/>
              </a:ext>
            </a:extLst>
          </p:cNvPr>
          <p:cNvSpPr txBox="1"/>
          <p:nvPr/>
        </p:nvSpPr>
        <p:spPr>
          <a:xfrm>
            <a:off x="838199" y="1669688"/>
            <a:ext cx="10432055" cy="3890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遴聘本校</a:t>
            </a:r>
            <a:r>
              <a:rPr lang="zh-TW" altLang="en-US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具</a:t>
            </a:r>
            <a:r>
              <a:rPr lang="en-US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USR</a:t>
            </a:r>
            <a:r>
              <a:rPr lang="zh-TW" altLang="en-US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實踐經驗之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教師數人組成審查小組，依提案計畫內容進行書面審查，並建議補助經費額度後，由本辦公室核定後公告。</a:t>
            </a:r>
          </a:p>
          <a:p>
            <a:pPr marL="285750" lvl="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審查重點</a:t>
            </a:r>
          </a:p>
          <a:p>
            <a:pPr marL="914400" lvl="1" indent="-457200" algn="just">
              <a:lnSpc>
                <a:spcPct val="110000"/>
              </a:lnSpc>
              <a:spcAft>
                <a:spcPts val="600"/>
              </a:spcAft>
              <a:buSzPts val="1200"/>
              <a:buFont typeface="Arial" panose="020B0604020202020204" pitchFamily="34" charset="0"/>
              <a:buChar char="•"/>
            </a:pPr>
            <a:r>
              <a:rPr lang="zh-TW" altLang="zh-TW" sz="24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重要性</a:t>
            </a:r>
            <a:r>
              <a:rPr lang="en-US" altLang="zh-TW" sz="24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20%)</a:t>
            </a:r>
            <a:r>
              <a:rPr lang="zh-TW" altLang="zh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：計畫目標、社會影響、專業連結程度</a:t>
            </a:r>
          </a:p>
          <a:p>
            <a:pPr marL="914400" lvl="1" indent="-457200" algn="just">
              <a:lnSpc>
                <a:spcPct val="110000"/>
              </a:lnSpc>
              <a:spcAft>
                <a:spcPts val="600"/>
              </a:spcAft>
              <a:buSzPts val="1200"/>
              <a:buFont typeface="Arial" panose="020B0604020202020204" pitchFamily="34" charset="0"/>
              <a:buChar char="•"/>
            </a:pPr>
            <a:r>
              <a:rPr lang="zh-TW" altLang="zh-TW" sz="24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可行性</a:t>
            </a:r>
            <a:r>
              <a:rPr lang="en-US" altLang="zh-TW" sz="24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30%)</a:t>
            </a:r>
            <a:r>
              <a:rPr lang="zh-TW" altLang="zh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：計畫執行架構與團隊組成、執行策略與作法</a:t>
            </a:r>
            <a:endParaRPr lang="en-US" altLang="zh-TW" sz="2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10000"/>
              </a:lnSpc>
              <a:spcAft>
                <a:spcPts val="600"/>
              </a:spcAft>
              <a:buSzPts val="1200"/>
              <a:buFont typeface="Arial" panose="020B0604020202020204" pitchFamily="34" charset="0"/>
              <a:buChar char="•"/>
            </a:pPr>
            <a:r>
              <a:rPr lang="zh-TW" altLang="zh-TW" sz="2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發展性</a:t>
            </a:r>
            <a:r>
              <a:rPr lang="en-US" altLang="zh-TW" sz="2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50%)</a:t>
            </a:r>
            <a:r>
              <a:rPr lang="zh-TW" altLang="zh-TW" sz="2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：場域經營及夥伴關係發展、預期成果及效益、成效評估機制</a:t>
            </a:r>
            <a:endParaRPr kumimoji="0" lang="zh-TW" altLang="en-US" sz="4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EA696B9-D8BD-1DCF-561D-59F3A3A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6690-D9D7-4E90-A12F-4990B3CAD237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8426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F2BA4-0B2F-71F1-A9FE-606DFF20B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B4EC41-2EA8-07A5-5D6A-16BBA1CE9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724"/>
            <a:ext cx="10515600" cy="805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04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審查與評核作業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4.2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評核機制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1FA9074-F973-E6CC-D418-EDB3C28E17B8}"/>
              </a:ext>
            </a:extLst>
          </p:cNvPr>
          <p:cNvSpPr txBox="1"/>
          <p:nvPr/>
        </p:nvSpPr>
        <p:spPr>
          <a:xfrm>
            <a:off x="838199" y="1669688"/>
            <a:ext cx="10432055" cy="309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lnSpc>
                <a:spcPct val="140000"/>
              </a:lnSpc>
              <a:spcAft>
                <a:spcPts val="600"/>
              </a:spcAft>
              <a:buSzPts val="1200"/>
              <a:buFont typeface="Wingdings" panose="05000000000000000000" pitchFamily="2" charset="2"/>
              <a:buChar char="l"/>
            </a:pPr>
            <a:r>
              <a:rPr lang="zh-TW" altLang="zh-TW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評核時間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月至</a:t>
            </a:r>
            <a:r>
              <a:rPr lang="en-US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月辦理期末評核。</a:t>
            </a:r>
          </a:p>
          <a:p>
            <a:pPr lvl="1" indent="-457200">
              <a:lnSpc>
                <a:spcPct val="140000"/>
              </a:lnSpc>
              <a:spcAft>
                <a:spcPts val="600"/>
              </a:spcAft>
              <a:buSzPts val="1200"/>
              <a:buFont typeface="Wingdings" panose="05000000000000000000" pitchFamily="2" charset="2"/>
              <a:buChar char="l"/>
            </a:pPr>
            <a:r>
              <a:rPr lang="zh-TW" altLang="zh-TW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評核方式</a:t>
            </a:r>
          </a:p>
          <a:p>
            <a:pPr marL="1028700" lvl="2" indent="-457200" algn="just">
              <a:lnSpc>
                <a:spcPct val="140000"/>
              </a:lnSpc>
              <a:spcAft>
                <a:spcPts val="600"/>
              </a:spcAft>
              <a:buSzPts val="1200"/>
              <a:buFont typeface="Arial" panose="020B0604020202020204" pitchFamily="34" charset="0"/>
              <a:buChar char="•"/>
            </a:pPr>
            <a:r>
              <a:rPr lang="zh-TW" altLang="zh-TW" sz="2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所有計畫團隊提交書面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</a:t>
            </a:r>
            <a:r>
              <a:rPr lang="zh-TW" altLang="zh-TW" sz="2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進行書面審查，由審查小組負責評核。</a:t>
            </a:r>
            <a:endParaRPr lang="zh-TW" altLang="zh-TW" sz="2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028700" lvl="2" indent="-457200" algn="just">
              <a:lnSpc>
                <a:spcPct val="140000"/>
              </a:lnSpc>
              <a:spcAft>
                <a:spcPts val="600"/>
              </a:spcAft>
              <a:buSzPts val="1200"/>
              <a:buFont typeface="Arial" panose="020B0604020202020204" pitchFamily="34" charset="0"/>
              <a:buChar char="•"/>
            </a:pPr>
            <a:r>
              <a:rPr lang="zh-TW" altLang="zh-TW" sz="2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評核結果將作為是否續予補助及評核補助經費額度之依據。</a:t>
            </a:r>
            <a:endParaRPr lang="en-US" altLang="zh-TW" sz="2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028700" lvl="2" indent="-457200" algn="just">
              <a:lnSpc>
                <a:spcPct val="140000"/>
              </a:lnSpc>
              <a:spcAft>
                <a:spcPts val="600"/>
              </a:spcAft>
              <a:buSzPts val="1200"/>
              <a:buFont typeface="Arial" panose="020B0604020202020204" pitchFamily="34" charset="0"/>
              <a:buChar char="•"/>
            </a:pPr>
            <a:r>
              <a:rPr lang="zh-TW" altLang="zh-TW" sz="2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執行計畫成效未達預期者，得扣減或停止全部補助。</a:t>
            </a:r>
            <a:endParaRPr kumimoji="0" lang="zh-TW" alt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BD33992-AC96-3C80-EFBE-2E2966C94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6690-D9D7-4E90-A12F-4990B3CAD237}" type="slidenum">
              <a:rPr lang="zh-TW" altLang="en-US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7850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0842D-7486-CA04-86B8-6280606F4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80F6E5-4E34-3B7D-2B8C-51A36192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724"/>
            <a:ext cx="10515600" cy="805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04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審查與評核作業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4.3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A5AEEE6-4E3E-BDF4-5112-1CDD1FF5CE4E}"/>
              </a:ext>
            </a:extLst>
          </p:cNvPr>
          <p:cNvSpPr txBox="1"/>
          <p:nvPr/>
        </p:nvSpPr>
        <p:spPr>
          <a:xfrm>
            <a:off x="838200" y="1625621"/>
            <a:ext cx="10432055" cy="3957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經費使用如有未盡事宜，應依「教育部補（捐）助及委辦經費核撥結報作業要點」、「大專校院高等教育深耕計畫經費使用原則」，以及本校相關規定辦理。</a:t>
            </a:r>
          </a:p>
          <a:p>
            <a:pPr marL="285750" lvl="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sz="2800" kern="1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通過之計畫團隊</a:t>
            </a:r>
            <a:r>
              <a:rPr lang="zh-TW" altLang="en-US" sz="2800" kern="1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應</a:t>
            </a:r>
            <a:r>
              <a:rPr lang="zh-TW" altLang="zh-TW" sz="2800" kern="1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參與下列活動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，俾利計畫執行及校內</a:t>
            </a:r>
            <a:r>
              <a:rPr lang="en-US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USR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資源之串聯整合。</a:t>
            </a: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SzPts val="1200"/>
              <a:buFont typeface="Arial" panose="020B0604020202020204" pitchFamily="34" charset="0"/>
              <a:buChar char="•"/>
            </a:pPr>
            <a:r>
              <a:rPr lang="zh-TW" altLang="zh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教師社群活動或跨校共學活動。</a:t>
            </a: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SzPts val="1200"/>
              <a:buFont typeface="Arial" panose="020B0604020202020204" pitchFamily="34" charset="0"/>
              <a:buChar char="•"/>
            </a:pPr>
            <a:r>
              <a:rPr lang="zh-TW" altLang="zh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學校舉辦成果交流活動，如公開成果展等。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SzPts val="1200"/>
              <a:buFont typeface="Arial" panose="020B0604020202020204" pitchFamily="34" charset="0"/>
              <a:buChar char="•"/>
            </a:pPr>
            <a:r>
              <a:rPr lang="zh-TW" altLang="zh-TW" sz="2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其他橫向聯繫機制，如跨計畫團隊會議。</a:t>
            </a:r>
            <a:endParaRPr kumimoji="0" lang="zh-TW" altLang="en-US" sz="4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096E171-788F-1300-6757-06BA3AC8D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6690-D9D7-4E90-A12F-4990B3CAD237}" type="slidenum">
              <a:rPr lang="zh-TW" altLang="en-US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91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C202B-4886-6007-038C-7C8C3EB06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761288-E23F-F467-5176-D33B6B17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724"/>
            <a:ext cx="10515600" cy="805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05 </a:t>
            </a:r>
            <a:r>
              <a:rPr lang="zh-TW" altLang="en-US" sz="3200" b="1" dirty="0"/>
              <a:t>重要作業時程</a:t>
            </a:r>
            <a:endParaRPr lang="zh-TW" altLang="en-US" b="1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929C7842-A063-DC16-28C2-925380B56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325180"/>
              </p:ext>
            </p:extLst>
          </p:nvPr>
        </p:nvGraphicFramePr>
        <p:xfrm>
          <a:off x="656446" y="1958704"/>
          <a:ext cx="10879108" cy="2564078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812987">
                  <a:extLst>
                    <a:ext uri="{9D8B030D-6E8A-4147-A177-3AD203B41FA5}">
                      <a16:colId xmlns:a16="http://schemas.microsoft.com/office/drawing/2014/main" val="1925206494"/>
                    </a:ext>
                  </a:extLst>
                </a:gridCol>
                <a:gridCol w="1812987">
                  <a:extLst>
                    <a:ext uri="{9D8B030D-6E8A-4147-A177-3AD203B41FA5}">
                      <a16:colId xmlns:a16="http://schemas.microsoft.com/office/drawing/2014/main" val="345874911"/>
                    </a:ext>
                  </a:extLst>
                </a:gridCol>
                <a:gridCol w="1812987">
                  <a:extLst>
                    <a:ext uri="{9D8B030D-6E8A-4147-A177-3AD203B41FA5}">
                      <a16:colId xmlns:a16="http://schemas.microsoft.com/office/drawing/2014/main" val="2006967559"/>
                    </a:ext>
                  </a:extLst>
                </a:gridCol>
                <a:gridCol w="1812987">
                  <a:extLst>
                    <a:ext uri="{9D8B030D-6E8A-4147-A177-3AD203B41FA5}">
                      <a16:colId xmlns:a16="http://schemas.microsoft.com/office/drawing/2014/main" val="4176224221"/>
                    </a:ext>
                  </a:extLst>
                </a:gridCol>
                <a:gridCol w="1812987">
                  <a:extLst>
                    <a:ext uri="{9D8B030D-6E8A-4147-A177-3AD203B41FA5}">
                      <a16:colId xmlns:a16="http://schemas.microsoft.com/office/drawing/2014/main" val="3688537337"/>
                    </a:ext>
                  </a:extLst>
                </a:gridCol>
                <a:gridCol w="1814173">
                  <a:extLst>
                    <a:ext uri="{9D8B030D-6E8A-4147-A177-3AD203B41FA5}">
                      <a16:colId xmlns:a16="http://schemas.microsoft.com/office/drawing/2014/main" val="2618938613"/>
                    </a:ext>
                  </a:extLst>
                </a:gridCol>
              </a:tblGrid>
              <a:tr h="1698896">
                <a:tc>
                  <a:txBody>
                    <a:bodyPr/>
                    <a:lstStyle/>
                    <a:p>
                      <a:pPr marL="0" algn="ctr">
                        <a:lnSpc>
                          <a:spcPct val="120000"/>
                        </a:lnSpc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114/6/26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0000"/>
                        </a:lnSpc>
                      </a:pPr>
                      <a:r>
                        <a:rPr lang="en-US" sz="240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114/1</a:t>
                      </a:r>
                      <a:r>
                        <a:rPr lang="en-US" altLang="zh-TW" sz="240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240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en-US" altLang="zh-TW" sz="240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sz="240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0000"/>
                        </a:lnSpc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114/</a:t>
                      </a:r>
                      <a:r>
                        <a:rPr lang="en-US" alt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/27</a:t>
                      </a:r>
                    </a:p>
                    <a:p>
                      <a:pPr marL="0" algn="ctr">
                        <a:lnSpc>
                          <a:spcPct val="120000"/>
                        </a:lnSpc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</a:t>
                      </a:r>
                      <a:r>
                        <a:rPr lang="en-US" alt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/14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0000"/>
                        </a:lnSpc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</a:t>
                      </a: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en-US" alt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ctr">
                        <a:lnSpc>
                          <a:spcPct val="120000"/>
                        </a:lnSpc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月初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0000"/>
                        </a:lnSpc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</a:t>
                      </a: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en-US" alt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ctr">
                        <a:lnSpc>
                          <a:spcPct val="120000"/>
                        </a:lnSpc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月中下旬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0000"/>
                        </a:lnSpc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115</a:t>
                      </a: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en-US" alt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ctr">
                        <a:lnSpc>
                          <a:spcPct val="120000"/>
                        </a:lnSpc>
                      </a:pPr>
                      <a:r>
                        <a:rPr lang="en-US" alt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月上旬</a:t>
                      </a:r>
                      <a:endParaRPr lang="en-US" alt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915994"/>
                  </a:ext>
                </a:extLst>
              </a:tr>
              <a:tr h="865182">
                <a:tc>
                  <a:txBody>
                    <a:bodyPr/>
                    <a:lstStyle/>
                    <a:p>
                      <a:pPr marL="0" algn="ctr">
                        <a:lnSpc>
                          <a:spcPct val="120000"/>
                        </a:lnSpc>
                      </a:pP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徵件說明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0000"/>
                        </a:lnSpc>
                      </a:pPr>
                      <a:r>
                        <a:rPr lang="zh-TW" altLang="en-US" sz="24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申請截止</a:t>
                      </a:r>
                      <a:endParaRPr lang="zh-TW" sz="2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0000"/>
                        </a:lnSpc>
                      </a:pP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書面審查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0000"/>
                        </a:lnSpc>
                      </a:pP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結果公告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0000"/>
                        </a:lnSpc>
                      </a:pP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啟動會議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0000"/>
                        </a:lnSpc>
                      </a:pP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修正計畫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940230"/>
                  </a:ext>
                </a:extLst>
              </a:tr>
            </a:tbl>
          </a:graphicData>
        </a:graphic>
      </p:graphicFrame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DC88073-EF77-D8E7-56E2-CF1A5A70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6690-D9D7-4E90-A12F-4990B3CAD237}" type="slidenum">
              <a:rPr lang="zh-TW" altLang="en-US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1615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A67634-E1C2-0B2F-2089-9E75C9EC7F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7200" b="1" dirty="0"/>
              <a:t>Ｑ＆Ａ</a:t>
            </a:r>
            <a:endParaRPr lang="zh-TW" altLang="en-US" sz="4800" b="1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01F634A-11A1-4E0E-C4FC-A1CF516211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E43E4F6-AC41-8E1B-76DE-C4D1BD1B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6690-D9D7-4E90-A12F-4990B3CAD237}" type="slidenum">
              <a:rPr lang="zh-TW" altLang="en-US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7300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5FF0DE-68BF-863E-9F94-050672F14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24787"/>
            <a:ext cx="9144000" cy="1681451"/>
          </a:xfrm>
        </p:spPr>
        <p:txBody>
          <a:bodyPr/>
          <a:lstStyle/>
          <a:p>
            <a:pPr>
              <a:lnSpc>
                <a:spcPts val="7500"/>
              </a:lnSpc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感謝您的聆聽與參與</a:t>
            </a:r>
            <a:b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Thank you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5E8D9D4-6CDB-B5B1-E151-731F091C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6690-D9D7-4E90-A12F-4990B3CAD237}" type="slidenum">
              <a:rPr lang="zh-TW" altLang="en-US" smtClean="0"/>
              <a:pPr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443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2">
            <a:extLst>
              <a:ext uri="{FF2B5EF4-FFF2-40B4-BE49-F238E27FC236}">
                <a16:creationId xmlns:a16="http://schemas.microsoft.com/office/drawing/2014/main" id="{182EA62C-27A0-4A38-A5F0-81EDD457911E}"/>
              </a:ext>
            </a:extLst>
          </p:cNvPr>
          <p:cNvSpPr txBox="1">
            <a:spLocks/>
          </p:cNvSpPr>
          <p:nvPr/>
        </p:nvSpPr>
        <p:spPr>
          <a:xfrm>
            <a:off x="870332" y="439783"/>
            <a:ext cx="3932237" cy="91598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1D3C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</a:rPr>
              <a:t>簡報大綱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A94DC43-D030-38AF-723E-F24457EAD0BB}"/>
              </a:ext>
            </a:extLst>
          </p:cNvPr>
          <p:cNvSpPr txBox="1"/>
          <p:nvPr/>
        </p:nvSpPr>
        <p:spPr>
          <a:xfrm>
            <a:off x="870332" y="1498294"/>
            <a:ext cx="5225667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01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計畫目的與進程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Aft>
                <a:spcPts val="600"/>
              </a:spcAft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1.1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政策理念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1.2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推動進程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提案內容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Aft>
                <a:spcPts val="600"/>
              </a:spcAft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2.1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提案內容重點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Aft>
                <a:spcPts val="600"/>
              </a:spcAft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2.2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提案議題及對應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SDGs</a:t>
            </a:r>
          </a:p>
          <a:p>
            <a:pPr lvl="1">
              <a:spcAft>
                <a:spcPts val="600"/>
              </a:spcAft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2.3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補助類型與經費基準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Aft>
                <a:spcPts val="600"/>
              </a:spcAft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03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提案要求與計畫申請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Aft>
                <a:spcPts val="600"/>
              </a:spcAft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3.1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申請原則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Aft>
                <a:spcPts val="600"/>
              </a:spcAft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3.2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提案內容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Aft>
                <a:spcPts val="600"/>
              </a:spcAft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3.3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申請時程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8773000-6544-AA47-D7C8-B9C8CB746F49}"/>
              </a:ext>
            </a:extLst>
          </p:cNvPr>
          <p:cNvSpPr txBox="1"/>
          <p:nvPr/>
        </p:nvSpPr>
        <p:spPr>
          <a:xfrm>
            <a:off x="6459556" y="1498294"/>
            <a:ext cx="5064087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04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審查與評核作業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Aft>
                <a:spcPts val="600"/>
              </a:spcAft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4.1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審查作業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Aft>
                <a:spcPts val="600"/>
              </a:spcAft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4.2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評核機制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Aft>
                <a:spcPts val="600"/>
              </a:spcAft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4.3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05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重要作業時程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21036BB-FC19-A942-10BA-C76C817F2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6690-D9D7-4E90-A12F-4990B3CAD237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05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22C2C7-A5A5-C89F-1DED-CBC6C84D9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01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計畫目的與進程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1.1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政策理念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FFFEBE-5584-775E-7B41-75B288FAA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341"/>
            <a:ext cx="105156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4800" b="1" dirty="0"/>
              <a:t>大學社會責任實踐</a:t>
            </a:r>
            <a:r>
              <a:rPr lang="en-US" altLang="zh-TW" sz="4800" b="1" dirty="0"/>
              <a:t>(USR)</a:t>
            </a:r>
            <a:r>
              <a:rPr lang="zh-TW" altLang="en-US" sz="4800" b="1" dirty="0"/>
              <a:t>計畫</a:t>
            </a:r>
            <a:endParaRPr lang="en-US" altLang="zh-TW" sz="4800" b="1" dirty="0"/>
          </a:p>
          <a:p>
            <a:pPr marL="0" indent="0" algn="ctr">
              <a:buNone/>
            </a:pPr>
            <a:endParaRPr lang="zh-TW" altLang="en-US" b="1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3BE5CCE-940D-E67A-26F2-08209965FCAC}"/>
              </a:ext>
            </a:extLst>
          </p:cNvPr>
          <p:cNvSpPr txBox="1"/>
          <p:nvPr/>
        </p:nvSpPr>
        <p:spPr>
          <a:xfrm>
            <a:off x="2425775" y="2491741"/>
            <a:ext cx="7340448" cy="1390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3C5A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以人為本，從在地需求出發，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1D3C5A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algn="ctr">
              <a:lnSpc>
                <a:spcPct val="120000"/>
              </a:lnSpc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3C5A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透過人文關懷與協助解決區域問題，善盡社會責任， 並融入校務治理永續推動</a:t>
            </a:r>
            <a:endParaRPr lang="zh-TW" altLang="en-US" sz="1600" b="1" dirty="0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A14B1C22-3C83-FCF4-7FB5-7D0B99EE188E}"/>
              </a:ext>
            </a:extLst>
          </p:cNvPr>
          <p:cNvGrpSpPr/>
          <p:nvPr/>
        </p:nvGrpSpPr>
        <p:grpSpPr>
          <a:xfrm>
            <a:off x="838200" y="4327694"/>
            <a:ext cx="10515600" cy="892366"/>
            <a:chOff x="838200" y="4327694"/>
            <a:chExt cx="10515600" cy="892366"/>
          </a:xfrm>
        </p:grpSpPr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335C241D-704D-3D20-B3B7-D85B3B36E95B}"/>
                </a:ext>
              </a:extLst>
            </p:cNvPr>
            <p:cNvSpPr/>
            <p:nvPr/>
          </p:nvSpPr>
          <p:spPr>
            <a:xfrm>
              <a:off x="838200" y="4327694"/>
              <a:ext cx="2680312" cy="892366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在地連結</a:t>
              </a:r>
            </a:p>
          </p:txBody>
        </p:sp>
        <p:sp>
          <p:nvSpPr>
            <p:cNvPr id="7" name="矩形: 圓角 6">
              <a:extLst>
                <a:ext uri="{FF2B5EF4-FFF2-40B4-BE49-F238E27FC236}">
                  <a16:creationId xmlns:a16="http://schemas.microsoft.com/office/drawing/2014/main" id="{8052AB30-2353-818E-39D4-836AD35EEBD3}"/>
                </a:ext>
              </a:extLst>
            </p:cNvPr>
            <p:cNvSpPr/>
            <p:nvPr/>
          </p:nvSpPr>
          <p:spPr>
            <a:xfrm>
              <a:off x="8673488" y="4327694"/>
              <a:ext cx="2680312" cy="89236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永續發展</a:t>
              </a:r>
            </a:p>
          </p:txBody>
        </p:sp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271C1AF2-63EE-1D2D-07F2-26F1E4AABE1C}"/>
                </a:ext>
              </a:extLst>
            </p:cNvPr>
            <p:cNvSpPr/>
            <p:nvPr/>
          </p:nvSpPr>
          <p:spPr>
            <a:xfrm>
              <a:off x="4755844" y="4327694"/>
              <a:ext cx="2680312" cy="8923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人才培育</a:t>
              </a:r>
            </a:p>
          </p:txBody>
        </p:sp>
        <p:pic>
          <p:nvPicPr>
            <p:cNvPr id="10" name="圖形 9" descr="關閉 以實心填滿">
              <a:extLst>
                <a:ext uri="{FF2B5EF4-FFF2-40B4-BE49-F238E27FC236}">
                  <a16:creationId xmlns:a16="http://schemas.microsoft.com/office/drawing/2014/main" id="{6383B74B-2410-2222-71CF-C148039BC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00316" y="4520661"/>
              <a:ext cx="506432" cy="506432"/>
            </a:xfrm>
            <a:prstGeom prst="rect">
              <a:avLst/>
            </a:prstGeom>
          </p:spPr>
        </p:pic>
        <p:pic>
          <p:nvPicPr>
            <p:cNvPr id="11" name="圖形 10" descr="關閉 以實心填滿">
              <a:extLst>
                <a:ext uri="{FF2B5EF4-FFF2-40B4-BE49-F238E27FC236}">
                  <a16:creationId xmlns:a16="http://schemas.microsoft.com/office/drawing/2014/main" id="{96013744-6EFC-06F1-A883-DF69F14E4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83703" y="4520661"/>
              <a:ext cx="506432" cy="506432"/>
            </a:xfrm>
            <a:prstGeom prst="rect">
              <a:avLst/>
            </a:prstGeom>
          </p:spPr>
        </p:pic>
      </p:grp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6CC87A43-1A7A-79A3-83DD-880161487C93}"/>
              </a:ext>
            </a:extLst>
          </p:cNvPr>
          <p:cNvSpPr/>
          <p:nvPr/>
        </p:nvSpPr>
        <p:spPr>
          <a:xfrm>
            <a:off x="951122" y="5280659"/>
            <a:ext cx="10289755" cy="1152000"/>
          </a:xfrm>
          <a:prstGeom prst="rightArrow">
            <a:avLst>
              <a:gd name="adj1" fmla="val 50000"/>
              <a:gd name="adj2" fmla="val 43306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連結聯合國永續發展目標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(SDGs)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263D59D-B42C-82DB-328F-203FD4ED1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6690-D9D7-4E90-A12F-4990B3CAD237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0564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849F8-7946-7177-5B5D-3E84ABA62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7E620A-7F09-A5CF-D3EF-6DD44243B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01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計畫目的與進程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1.2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推動進程</a:t>
            </a:r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3A4001A-42EE-C296-6D21-6D38EBA407B1}"/>
              </a:ext>
            </a:extLst>
          </p:cNvPr>
          <p:cNvSpPr/>
          <p:nvPr/>
        </p:nvSpPr>
        <p:spPr>
          <a:xfrm>
            <a:off x="2759858" y="4891489"/>
            <a:ext cx="4395730" cy="1487277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233E3CB-34E1-D259-837B-35C55508F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454" y="6356350"/>
            <a:ext cx="2551899" cy="365125"/>
          </a:xfrm>
        </p:spPr>
        <p:txBody>
          <a:bodyPr/>
          <a:lstStyle/>
          <a:p>
            <a:fld id="{838B6690-D9D7-4E90-A12F-4990B3CAD237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799D84E5-EB5B-02A7-0DC5-D2339EC36498}"/>
              </a:ext>
            </a:extLst>
          </p:cNvPr>
          <p:cNvGrpSpPr/>
          <p:nvPr/>
        </p:nvGrpSpPr>
        <p:grpSpPr>
          <a:xfrm>
            <a:off x="554649" y="1495327"/>
            <a:ext cx="10977440" cy="4997547"/>
            <a:chOff x="554649" y="1495327"/>
            <a:chExt cx="10977440" cy="4997547"/>
          </a:xfrm>
        </p:grpSpPr>
        <p:pic>
          <p:nvPicPr>
            <p:cNvPr id="15" name="圖片 14" descr="一張含有 文字, 螢幕擷取畫面, 數字, 字型 的圖片&#10;&#10;自動產生的描述">
              <a:extLst>
                <a:ext uri="{FF2B5EF4-FFF2-40B4-BE49-F238E27FC236}">
                  <a16:creationId xmlns:a16="http://schemas.microsoft.com/office/drawing/2014/main" id="{ED6A929F-C445-8CD4-51CF-33DD3F173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49" y="1495327"/>
              <a:ext cx="10146535" cy="4997547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7F9A29DF-6AB4-9A6A-6779-995BD79FE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0797" b="86196"/>
            <a:stretch>
              <a:fillRect/>
            </a:stretch>
          </p:blipFill>
          <p:spPr>
            <a:xfrm>
              <a:off x="10598448" y="1495576"/>
              <a:ext cx="933641" cy="690057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2E3F63EB-7836-BEFE-E9D0-6176B5481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80805" t="14244" r="12679" b="71872"/>
            <a:stretch>
              <a:fillRect/>
            </a:stretch>
          </p:blipFill>
          <p:spPr>
            <a:xfrm>
              <a:off x="10598447" y="2211159"/>
              <a:ext cx="933133" cy="694063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77C5F682-17BB-311E-3760-71F98D2E1294}"/>
              </a:ext>
            </a:extLst>
          </p:cNvPr>
          <p:cNvSpPr/>
          <p:nvPr/>
        </p:nvSpPr>
        <p:spPr>
          <a:xfrm>
            <a:off x="9423227" y="2203374"/>
            <a:ext cx="2108354" cy="1791683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125FD43-3F7A-510C-6B37-97320C567FF7}"/>
              </a:ext>
            </a:extLst>
          </p:cNvPr>
          <p:cNvSpPr txBox="1"/>
          <p:nvPr/>
        </p:nvSpPr>
        <p:spPr>
          <a:xfrm>
            <a:off x="9341977" y="2952520"/>
            <a:ext cx="2087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16000">
              <a:buFont typeface="Arial" panose="020B0604020202020204" pitchFamily="34" charset="0"/>
              <a:buChar char="•"/>
            </a:pP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年種子計畫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16000">
              <a:buFont typeface="Arial" panose="020B0604020202020204" pitchFamily="34" charset="0"/>
              <a:buChar char="•"/>
            </a:pP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115-116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年種子計畫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A39F810-A012-8C0E-902B-845B1554B3A4}"/>
              </a:ext>
            </a:extLst>
          </p:cNvPr>
          <p:cNvSpPr/>
          <p:nvPr/>
        </p:nvSpPr>
        <p:spPr>
          <a:xfrm>
            <a:off x="2759858" y="4891489"/>
            <a:ext cx="3118428" cy="366311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0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87863-2D43-733C-AD9D-C4CE450F1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702375-A018-231B-5220-98C1ED9B1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724"/>
            <a:ext cx="10515600" cy="805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提案內容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2.1 </a:t>
            </a:r>
            <a:r>
              <a:rPr lang="zh-TW" altLang="en-US" sz="2000" b="1" dirty="0"/>
              <a:t>提案內容重點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5BE5579-02C4-9E5C-6291-F60DFEBB958E}"/>
              </a:ext>
            </a:extLst>
          </p:cNvPr>
          <p:cNvSpPr txBox="1"/>
          <p:nvPr/>
        </p:nvSpPr>
        <p:spPr>
          <a:xfrm>
            <a:off x="1120966" y="1845958"/>
            <a:ext cx="10105222" cy="3301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zh-TW" sz="2800" b="1" kern="1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種子型計畫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之提案內容主要屬於</a:t>
            </a:r>
            <a:r>
              <a:rPr lang="zh-TW" altLang="zh-TW" sz="2800" b="1" kern="1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場域議題界定和構想試行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，得由跨領域教師團隊推動或跨校之跨領域教師，組成計畫團隊執行。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zh-TW" sz="2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計畫團隊經過與所在地區或鄰近區域</a:t>
            </a:r>
            <a:r>
              <a:rPr lang="zh-TW" altLang="zh-TW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利害關係人</a:t>
            </a:r>
            <a:r>
              <a:rPr lang="zh-TW" altLang="zh-TW" sz="2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共同研議、凝聚共識，盤點在地發展、產業、文化與城鄉需求議題及所面臨問題</a:t>
            </a:r>
            <a:r>
              <a:rPr lang="zh-TW" altLang="zh-TW" sz="28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後</a:t>
            </a:r>
            <a:r>
              <a:rPr lang="zh-TW" altLang="zh-TW" sz="2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研提可具體改善或解決問題之構想試行計畫</a:t>
            </a:r>
            <a:r>
              <a:rPr lang="zh-TW" altLang="zh-TW" sz="2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17AE36A-32DD-6557-7C0F-5344EA685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6690-D9D7-4E90-A12F-4990B3CAD237}" type="slidenum">
              <a:rPr lang="zh-TW" altLang="en-US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4692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F4985-516F-2FA6-F0E3-C90767F63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2D6041-6F7A-5B39-5BA9-89E03F535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724"/>
            <a:ext cx="10515600" cy="805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提案內容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2.2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提案議題及對應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SDGs</a:t>
            </a:r>
            <a:endParaRPr lang="zh-TW" altLang="en-US" dirty="0"/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F6F5B233-7BC8-718D-CA5B-B2E43C381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051758"/>
              </p:ext>
            </p:extLst>
          </p:nvPr>
        </p:nvGraphicFramePr>
        <p:xfrm>
          <a:off x="367228" y="1388125"/>
          <a:ext cx="11457544" cy="5310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8878">
                  <a:extLst>
                    <a:ext uri="{9D8B030D-6E8A-4147-A177-3AD203B41FA5}">
                      <a16:colId xmlns:a16="http://schemas.microsoft.com/office/drawing/2014/main" val="4144315837"/>
                    </a:ext>
                  </a:extLst>
                </a:gridCol>
                <a:gridCol w="4919333">
                  <a:extLst>
                    <a:ext uri="{9D8B030D-6E8A-4147-A177-3AD203B41FA5}">
                      <a16:colId xmlns:a16="http://schemas.microsoft.com/office/drawing/2014/main" val="3240534507"/>
                    </a:ext>
                  </a:extLst>
                </a:gridCol>
                <a:gridCol w="4919333">
                  <a:extLst>
                    <a:ext uri="{9D8B030D-6E8A-4147-A177-3AD203B41FA5}">
                      <a16:colId xmlns:a16="http://schemas.microsoft.com/office/drawing/2014/main" val="3075054064"/>
                    </a:ext>
                  </a:extLst>
                </a:gridCol>
              </a:tblGrid>
              <a:tr h="456878">
                <a:tc>
                  <a:txBody>
                    <a:bodyPr/>
                    <a:lstStyle/>
                    <a:p>
                      <a:pPr marL="0" algn="ctr">
                        <a:lnSpc>
                          <a:spcPts val="1800"/>
                        </a:lnSpc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議題項目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800"/>
                        </a:lnSpc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涵蓋範圍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800"/>
                        </a:lnSpc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相對應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SDGs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目標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6644426"/>
                  </a:ext>
                </a:extLst>
              </a:tr>
              <a:tr h="56915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800"/>
                        </a:lnSpc>
                        <a:buSzPts val="1200"/>
                        <a:buFont typeface="+mj-lt"/>
                        <a:buNone/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在地關懷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ts val="1800"/>
                        </a:lnSpc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弱勢照顧、優質教育、數位學伴、非營利幼兒園等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ts val="1800"/>
                        </a:lnSpc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消除貧窮、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優質教育、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10.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減少不平等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2762067"/>
                  </a:ext>
                </a:extLst>
              </a:tr>
              <a:tr h="95680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800"/>
                        </a:lnSpc>
                        <a:buSzPts val="1200"/>
                        <a:buFont typeface="+mj-lt"/>
                        <a:buNone/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永續環境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ts val="1800"/>
                        </a:lnSpc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防災、地層下陷、極端氣候、水資源枯竭、水下及陸上生物保育等。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ts val="1800"/>
                        </a:lnSpc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乾淨用水及衛生、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7.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可負擔及乾淨能源、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13.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氣候行動、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14.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水下生物、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15.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陸地生物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4845089"/>
                  </a:ext>
                </a:extLst>
              </a:tr>
              <a:tr h="95680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800"/>
                        </a:lnSpc>
                        <a:buSzPts val="1200"/>
                        <a:buFont typeface="+mj-lt"/>
                        <a:buNone/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產業鏈結與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ctr">
                        <a:lnSpc>
                          <a:spcPts val="1800"/>
                        </a:lnSpc>
                        <a:buSzPts val="1200"/>
                        <a:buFont typeface="+mj-lt"/>
                        <a:buNone/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經濟永續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ts val="1800"/>
                        </a:lnSpc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產業發展、就業及人口提升、糧食永續等。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ts val="1800"/>
                        </a:lnSpc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零飢餓、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8.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合宜工作與經濟成長、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9.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產業、創新和基礎設施、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12.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負責任的消費及生產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7285759"/>
                  </a:ext>
                </a:extLst>
              </a:tr>
              <a:tr h="95680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800"/>
                        </a:lnSpc>
                        <a:buSzPts val="1200"/>
                        <a:buFont typeface="+mj-lt"/>
                        <a:buNone/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健康促進與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ctr">
                        <a:lnSpc>
                          <a:spcPts val="1800"/>
                        </a:lnSpc>
                        <a:buSzPts val="1200"/>
                        <a:buFont typeface="+mj-lt"/>
                        <a:buNone/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食品安全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ts val="1800"/>
                        </a:lnSpc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長期照護、食品安全、國中小學營養午餐、銀髮族全方位健康促進等。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ts val="1800"/>
                        </a:lnSpc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良好健康與福祉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8695889"/>
                  </a:ext>
                </a:extLst>
              </a:tr>
              <a:tr h="95680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800"/>
                        </a:lnSpc>
                        <a:buSzPts val="1200"/>
                        <a:buFont typeface="+mj-lt"/>
                        <a:buNone/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文化永續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ts val="1800"/>
                        </a:lnSpc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文化保存、本土文化推廣、文資保存與修復、原住民族文化、多元文化等。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ts val="1800"/>
                        </a:lnSpc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11.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永續城市及社區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7495454"/>
                  </a:ext>
                </a:extLst>
              </a:tr>
              <a:tr h="4568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800"/>
                        </a:lnSpc>
                        <a:buSzPts val="1200"/>
                        <a:buFont typeface="+mj-lt"/>
                        <a:buNone/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其他社會實踐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ts val="1800"/>
                        </a:lnSpc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其他具社會實踐意涵之特色議題。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ts val="1800"/>
                        </a:lnSpc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性別平等、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16.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和平、正義與強大機構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2558136"/>
                  </a:ext>
                </a:extLst>
              </a:tr>
            </a:tbl>
          </a:graphicData>
        </a:graphic>
      </p:graphicFrame>
      <p:sp>
        <p:nvSpPr>
          <p:cNvPr id="16" name="文字方塊 15">
            <a:extLst>
              <a:ext uri="{FF2B5EF4-FFF2-40B4-BE49-F238E27FC236}">
                <a16:creationId xmlns:a16="http://schemas.microsoft.com/office/drawing/2014/main" id="{73B9A140-3FED-482D-887D-BCD23BBB48CF}"/>
              </a:ext>
            </a:extLst>
          </p:cNvPr>
          <p:cNvSpPr txBox="1"/>
          <p:nvPr/>
        </p:nvSpPr>
        <p:spPr>
          <a:xfrm>
            <a:off x="6794653" y="473724"/>
            <a:ext cx="37595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1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每件計畫應選擇</a:t>
            </a:r>
            <a:r>
              <a:rPr lang="en-US" altLang="zh-TW" sz="1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1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</a:t>
            </a:r>
            <a:r>
              <a:rPr lang="en-US" altLang="zh-TW" sz="1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USR</a:t>
            </a:r>
            <a:r>
              <a:rPr lang="zh-TW" altLang="zh-TW" sz="1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議題項目，並至多挑選</a:t>
            </a:r>
            <a:r>
              <a:rPr lang="en-US" altLang="zh-TW" sz="1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1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項</a:t>
            </a:r>
            <a:r>
              <a:rPr lang="en-US" altLang="zh-TW" sz="1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SDGs</a:t>
            </a:r>
            <a:r>
              <a:rPr lang="zh-TW" altLang="zh-TW" sz="1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目標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4BA8289-3A25-02A0-EC96-062B40C24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6690-D9D7-4E90-A12F-4990B3CAD237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1972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74C95-7C56-B2E6-721C-54F6CA267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200ED6-49D7-F536-E350-14CDBFA5C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724"/>
            <a:ext cx="10515600" cy="805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提案內容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2.3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</a:t>
            </a:r>
            <a:r>
              <a:rPr lang="zh-TW" altLang="en-US" sz="2000" b="1" dirty="0"/>
              <a:t>類型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與經費基準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A7C5AD2-A781-22F5-857F-113EBFD8F146}"/>
              </a:ext>
            </a:extLst>
          </p:cNvPr>
          <p:cNvSpPr txBox="1"/>
          <p:nvPr/>
        </p:nvSpPr>
        <p:spPr>
          <a:xfrm>
            <a:off x="759068" y="1548969"/>
            <a:ext cx="10321887" cy="4409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持續依據本校「</a:t>
            </a:r>
            <a:r>
              <a:rPr lang="zh-TW" altLang="en-US" sz="28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一學院一</a:t>
            </a:r>
            <a:r>
              <a:rPr lang="en-US" altLang="zh-TW" sz="28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USR</a:t>
            </a:r>
            <a:r>
              <a:rPr lang="zh-TW" altLang="en-US" sz="28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計畫</a:t>
            </a:r>
            <a:r>
              <a:rPr lang="zh-TW" altLang="en-US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」之規劃，鼓勵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各學院提案申請</a:t>
            </a:r>
            <a:r>
              <a:rPr lang="zh-TW" altLang="en-US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提案類型： </a:t>
            </a:r>
            <a:endParaRPr lang="en-US" altLang="zh-TW" sz="2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71550" lvl="1" indent="-514350" algn="just" fontAlgn="base">
              <a:lnSpc>
                <a:spcPct val="130000"/>
              </a:lnSpc>
              <a:buFont typeface="+mj-lt"/>
              <a:buAutoNum type="arabicPeriod"/>
            </a:pPr>
            <a:r>
              <a:rPr lang="zh-TW" altLang="en-US" sz="24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延續型計畫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：提案計畫須為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114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年種子型計畫之延續計劃，每案每年至多補助</a:t>
            </a:r>
            <a:r>
              <a:rPr lang="en-US" altLang="zh-TW" sz="24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30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萬元業務費，一次核定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年，</a:t>
            </a:r>
            <a:r>
              <a:rPr lang="zh-TW" altLang="en-US" sz="24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採分年核定補助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71550" lvl="1" indent="-514350" algn="just" fontAlgn="base">
              <a:lnSpc>
                <a:spcPct val="130000"/>
              </a:lnSpc>
              <a:buFont typeface="+mj-lt"/>
              <a:buAutoNum type="arabicPeriod"/>
            </a:pPr>
            <a:r>
              <a:rPr lang="zh-TW" altLang="en-US" sz="24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新興計畫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：每案每年至多補助</a:t>
            </a:r>
            <a:r>
              <a:rPr lang="en-US" altLang="zh-TW" sz="24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萬元業務費，一次核定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年，</a:t>
            </a:r>
            <a:r>
              <a:rPr lang="zh-TW" altLang="en-US" sz="24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採分年核定補助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 </a:t>
            </a:r>
          </a:p>
          <a:p>
            <a:pPr lvl="0" algn="just">
              <a:lnSpc>
                <a:spcPct val="120000"/>
              </a:lnSpc>
              <a:spcAft>
                <a:spcPts val="1200"/>
              </a:spcAft>
            </a:pPr>
            <a:endParaRPr lang="zh-TW" altLang="zh-TW" sz="32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73F44C1-0CC3-35C9-C71B-8832DF15B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6690-D9D7-4E90-A12F-4990B3CAD237}" type="slidenum">
              <a:rPr lang="zh-TW" altLang="en-US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426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70626-50EB-40D3-F4F5-DCB6C9B34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073175-3E2C-1042-37EE-2E73D28C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724"/>
            <a:ext cx="10515600" cy="805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03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提案要求與計畫申請 </a:t>
            </a:r>
            <a:r>
              <a:rPr lang="en-US" altLang="zh-TW" sz="2000" b="1" dirty="0"/>
              <a:t>3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.1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申請原則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7ED9C5F-736F-1BAB-22EC-9E2419D6239B}"/>
              </a:ext>
            </a:extLst>
          </p:cNvPr>
          <p:cNvSpPr txBox="1"/>
          <p:nvPr/>
        </p:nvSpPr>
        <p:spPr>
          <a:xfrm>
            <a:off x="838199" y="1669688"/>
            <a:ext cx="10432055" cy="3818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20000"/>
              </a:lnSpc>
              <a:spcAft>
                <a:spcPts val="600"/>
              </a:spcAft>
              <a:buSzPts val="1200"/>
              <a:buFont typeface="Wingdings" panose="05000000000000000000" pitchFamily="2" charset="2"/>
              <a:buChar char="l"/>
            </a:pPr>
            <a:r>
              <a:rPr lang="zh-TW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計畫主持人（即為本補助計畫申請人）須為本校專任教師，同一教師至多擔任</a:t>
            </a:r>
            <a:r>
              <a:rPr lang="en-US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件計畫主持人。</a:t>
            </a:r>
            <a:r>
              <a:rPr lang="zh-TW" altLang="zh-TW" sz="28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但已擔任教育部</a:t>
            </a:r>
            <a:r>
              <a:rPr lang="en-US" altLang="zh-TW" sz="28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USR</a:t>
            </a:r>
            <a:r>
              <a:rPr lang="zh-TW" altLang="zh-TW" sz="28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計畫之計畫主持人、共同主持人或協同主持人，不得擔任本補助計畫之主持人</a:t>
            </a:r>
            <a:r>
              <a:rPr lang="zh-TW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  <a:p>
            <a:pPr marL="457200" indent="-457200" algn="just">
              <a:lnSpc>
                <a:spcPct val="120000"/>
              </a:lnSpc>
              <a:spcAft>
                <a:spcPts val="600"/>
              </a:spcAft>
              <a:buSzPts val="1200"/>
              <a:buFont typeface="Wingdings" panose="05000000000000000000" pitchFamily="2" charset="2"/>
              <a:buChar char="l"/>
            </a:pPr>
            <a:r>
              <a:rPr lang="zh-TW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每一計畫團隊至少須有本校</a:t>
            </a:r>
            <a:r>
              <a:rPr lang="en-US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位專任教師，每案至少</a:t>
            </a:r>
            <a:r>
              <a:rPr lang="zh-TW" altLang="en-US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</a:t>
            </a:r>
            <a:r>
              <a:rPr lang="en-US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門校內課程。</a:t>
            </a:r>
            <a:endParaRPr lang="zh-TW" altLang="en-US" sz="2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20000"/>
              </a:lnSpc>
              <a:spcAft>
                <a:spcPts val="600"/>
              </a:spcAft>
              <a:buSzPts val="1200"/>
              <a:buFont typeface="Wingdings" panose="05000000000000000000" pitchFamily="2" charset="2"/>
              <a:buChar char="l"/>
            </a:pPr>
            <a:r>
              <a:rPr lang="zh-TW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每案之協同主持人</a:t>
            </a:r>
            <a:r>
              <a:rPr lang="zh-TW" altLang="en-US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視需求規劃之</a:t>
            </a:r>
            <a:r>
              <a:rPr lang="zh-TW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，不須為本校專任教師。</a:t>
            </a:r>
            <a:endParaRPr lang="en-US" altLang="zh-TW" sz="2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CA3F230-3275-FFE8-1B8B-62977365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6690-D9D7-4E90-A12F-4990B3CAD237}" type="slidenum">
              <a:rPr lang="zh-TW" altLang="en-US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5248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9D5B1B-0A79-4180-9717-514D47E53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7611"/>
            <a:ext cx="10515600" cy="9144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03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提案要求與計畫申請 </a:t>
            </a:r>
            <a:r>
              <a:rPr lang="en-US" altLang="zh-TW" sz="2000" b="1" dirty="0"/>
              <a:t>3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.1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申請原則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F82208B-EAFA-439D-882E-EDC07692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6690-D9D7-4E90-A12F-4990B3CAD237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96C93FC9-E719-4C71-A7CE-031CF723DC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577975"/>
            <a:ext cx="10515600" cy="4537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0000"/>
              </a:lnSpc>
              <a:spcAft>
                <a:spcPts val="600"/>
              </a:spcAft>
              <a:buSzPts val="1200"/>
              <a:buFont typeface="Wingdings" panose="05000000000000000000" pitchFamily="2" charset="2"/>
              <a:buChar char="l"/>
            </a:pPr>
            <a:r>
              <a:rPr lang="zh-TW" altLang="zh-TW" b="1" dirty="0">
                <a:solidFill>
                  <a:srgbClr val="C00000"/>
                </a:solidFill>
              </a:rPr>
              <a:t>新興型計畫</a:t>
            </a:r>
            <a:endParaRPr lang="en-US" altLang="zh-TW" b="1" dirty="0">
              <a:solidFill>
                <a:srgbClr val="C00000"/>
              </a:solidFill>
            </a:endParaRPr>
          </a:p>
          <a:p>
            <a:pPr marL="914400" lvl="1" indent="-457200" algn="just">
              <a:lnSpc>
                <a:spcPct val="100000"/>
              </a:lnSpc>
              <a:spcAft>
                <a:spcPts val="600"/>
              </a:spcAft>
              <a:buSzPts val="1200"/>
              <a:buFont typeface="Wingdings" panose="05000000000000000000" pitchFamily="2" charset="2"/>
              <a:buChar char="l"/>
            </a:pPr>
            <a:r>
              <a:rPr lang="zh-TW" altLang="zh-TW" dirty="0">
                <a:solidFill>
                  <a:schemeClr val="tx1"/>
                </a:solidFill>
              </a:rPr>
              <a:t>經過與所在地區或鄰近區域利害關係人共同研議、凝聚共識，盤點在地發展、產業、文化與城鄉需求議題及所面臨問題後，研提可具體改善或解決問題之構想試行計畫。</a:t>
            </a:r>
            <a:endParaRPr lang="en-US" altLang="zh-TW"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spcAft>
                <a:spcPts val="600"/>
              </a:spcAft>
              <a:buSzPts val="1200"/>
              <a:buFont typeface="Wingdings" panose="05000000000000000000" pitchFamily="2" charset="2"/>
              <a:buChar char="l"/>
            </a:pPr>
            <a:r>
              <a:rPr lang="zh-TW" altLang="en-US" b="1" kern="100" dirty="0">
                <a:solidFill>
                  <a:srgbClr val="C00000"/>
                </a:solidFill>
                <a:cs typeface="Times New Roman" panose="02020603050405020304" pitchFamily="18" charset="0"/>
              </a:rPr>
              <a:t>延續型計畫</a:t>
            </a:r>
            <a:endParaRPr lang="en-US" altLang="zh-TW" b="1"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00000"/>
              </a:lnSpc>
              <a:spcAft>
                <a:spcPts val="600"/>
              </a:spcAft>
              <a:buSzPts val="1200"/>
              <a:buFont typeface="Wingdings" panose="05000000000000000000" pitchFamily="2" charset="2"/>
              <a:buChar char="l"/>
            </a:pPr>
            <a:r>
              <a:rPr lang="zh-TW" altLang="en-US" b="1" kern="100" dirty="0">
                <a:solidFill>
                  <a:srgbClr val="C00000"/>
                </a:solidFill>
                <a:cs typeface="Times New Roman" panose="02020603050405020304" pitchFamily="18" charset="0"/>
              </a:rPr>
              <a:t>須為</a:t>
            </a:r>
            <a:r>
              <a:rPr lang="en-US" altLang="zh-TW" b="1" kern="100" dirty="0">
                <a:solidFill>
                  <a:srgbClr val="C00000"/>
                </a:solidFill>
                <a:cs typeface="Times New Roman" panose="02020603050405020304" pitchFamily="18" charset="0"/>
              </a:rPr>
              <a:t>114</a:t>
            </a:r>
            <a:r>
              <a:rPr lang="zh-TW" altLang="en-US" b="1" kern="100" dirty="0">
                <a:solidFill>
                  <a:srgbClr val="C00000"/>
                </a:solidFill>
                <a:cs typeface="Times New Roman" panose="02020603050405020304" pitchFamily="18" charset="0"/>
              </a:rPr>
              <a:t>年種子型計畫之延續計劃，並提供</a:t>
            </a:r>
            <a:r>
              <a:rPr lang="en-US" altLang="zh-TW" b="1" kern="100" dirty="0">
                <a:solidFill>
                  <a:srgbClr val="C00000"/>
                </a:solidFill>
                <a:cs typeface="Times New Roman" panose="02020603050405020304" pitchFamily="18" charset="0"/>
              </a:rPr>
              <a:t>114</a:t>
            </a:r>
            <a:r>
              <a:rPr lang="zh-TW" altLang="en-US" b="1" kern="100" dirty="0">
                <a:solidFill>
                  <a:srgbClr val="C00000"/>
                </a:solidFill>
                <a:cs typeface="Times New Roman" panose="02020603050405020304" pitchFamily="18" charset="0"/>
              </a:rPr>
              <a:t>年執行成果報告</a:t>
            </a:r>
            <a:r>
              <a:rPr lang="zh-TW" alt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；計畫團隊之主持人、協同主持人，至少</a:t>
            </a:r>
            <a:r>
              <a:rPr lang="en-US" altLang="zh-TW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zh-TW" alt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人應該擔任延續性計畫之主持人，且計畫名稱、主題、場域應有延續性。</a:t>
            </a:r>
            <a:endParaRPr lang="en-US" altLang="zh-TW"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00000"/>
              </a:lnSpc>
              <a:spcAft>
                <a:spcPts val="600"/>
              </a:spcAft>
              <a:buSzPts val="1200"/>
              <a:buFont typeface="Wingdings" panose="05000000000000000000" pitchFamily="2" charset="2"/>
              <a:buChar char="l"/>
            </a:pPr>
            <a:r>
              <a:rPr lang="zh-TW" alt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延續型計畫定位需具有場域實踐的基礎、與實踐場域已確認合作關係及可實際執行計畫，並以開設正式課程為主要人才培育機制作規劃。</a:t>
            </a:r>
            <a:endParaRPr lang="en-US" altLang="zh-T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69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1486</Words>
  <Application>Microsoft Office PowerPoint</Application>
  <PresentationFormat>寬螢幕</PresentationFormat>
  <Paragraphs>149</Paragraphs>
  <Slides>17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微軟正黑體</vt:lpstr>
      <vt:lpstr>微軟正黑體 Light</vt:lpstr>
      <vt:lpstr>Arial</vt:lpstr>
      <vt:lpstr>Calibri</vt:lpstr>
      <vt:lpstr>Century Gothic</vt:lpstr>
      <vt:lpstr>Times New Roman</vt:lpstr>
      <vt:lpstr>Wingdings</vt:lpstr>
      <vt:lpstr>Office 佈景主題</vt:lpstr>
      <vt:lpstr>115-116USR種子型計畫 校內徵件說明會</vt:lpstr>
      <vt:lpstr>PowerPoint 簡報</vt:lpstr>
      <vt:lpstr>01 計畫目的與進程 1.1 政策理念</vt:lpstr>
      <vt:lpstr>01 計畫目的與進程 1.2 推動進程</vt:lpstr>
      <vt:lpstr>02 提案內容 2.1 提案內容重點</vt:lpstr>
      <vt:lpstr>02 提案內容 2.2 提案議題及對應SDGs</vt:lpstr>
      <vt:lpstr>02 提案內容 2.3 補助類型與經費基準</vt:lpstr>
      <vt:lpstr>03 提案要求與計畫申請 3.1 申請原則</vt:lpstr>
      <vt:lpstr>03 提案要求與計畫申請 3.1 申請原則(續)</vt:lpstr>
      <vt:lpstr>03 提案要求與計畫申請 3.2 提案內容</vt:lpstr>
      <vt:lpstr>03 提案要求與計畫申請 3.3 申請時程</vt:lpstr>
      <vt:lpstr>04 審查與評核作業 4.1 審查作業</vt:lpstr>
      <vt:lpstr>04 審查與評核作業 4.2 評核機制</vt:lpstr>
      <vt:lpstr>04 審查與評核作業 4.3 其他</vt:lpstr>
      <vt:lpstr>05 重要作業時程</vt:lpstr>
      <vt:lpstr>Ｑ＆Ａ</vt:lpstr>
      <vt:lpstr>感謝您的聆聽與參與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Listen Lin</cp:lastModifiedBy>
  <cp:revision>103</cp:revision>
  <cp:lastPrinted>2024-11-27T00:08:21Z</cp:lastPrinted>
  <dcterms:created xsi:type="dcterms:W3CDTF">2023-08-28T06:10:18Z</dcterms:created>
  <dcterms:modified xsi:type="dcterms:W3CDTF">2025-06-26T01:07:30Z</dcterms:modified>
</cp:coreProperties>
</file>